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Lst>
  <p:notesMasterIdLst>
    <p:notesMasterId r:id="rId54"/>
  </p:notesMasterIdLst>
  <p:handoutMasterIdLst>
    <p:handoutMasterId r:id="rId55"/>
  </p:handoutMasterIdLst>
  <p:sldIdLst>
    <p:sldId id="303" r:id="rId7"/>
    <p:sldId id="301" r:id="rId8"/>
    <p:sldId id="258" r:id="rId9"/>
    <p:sldId id="259" r:id="rId10"/>
    <p:sldId id="260" r:id="rId11"/>
    <p:sldId id="261" r:id="rId12"/>
    <p:sldId id="262" r:id="rId13"/>
    <p:sldId id="263" r:id="rId14"/>
    <p:sldId id="302" r:id="rId15"/>
    <p:sldId id="265" r:id="rId16"/>
    <p:sldId id="266" r:id="rId17"/>
    <p:sldId id="267" r:id="rId18"/>
    <p:sldId id="268" r:id="rId19"/>
    <p:sldId id="269" r:id="rId20"/>
    <p:sldId id="270" r:id="rId21"/>
    <p:sldId id="271" r:id="rId22"/>
    <p:sldId id="304" r:id="rId23"/>
    <p:sldId id="272" r:id="rId24"/>
    <p:sldId id="273" r:id="rId25"/>
    <p:sldId id="305"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Lst>
  <p:sldSz cx="9144000" cy="6858000" type="screen4x3"/>
  <p:notesSz cx="7010400" cy="9296400"/>
  <p:custDataLst>
    <p:tags r:id="rId56"/>
  </p:custDataLst>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02F4"/>
    <a:srgbClr val="8E0C0C"/>
    <a:srgbClr val="B10F0F"/>
    <a:srgbClr val="1108C8"/>
    <a:srgbClr val="0F02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5030" autoAdjust="0"/>
  </p:normalViewPr>
  <p:slideViewPr>
    <p:cSldViewPr snapToGrid="0">
      <p:cViewPr varScale="1">
        <p:scale>
          <a:sx n="110" d="100"/>
          <a:sy n="110" d="100"/>
        </p:scale>
        <p:origin x="81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0" d="100"/>
          <a:sy n="100" d="100"/>
        </p:scale>
        <p:origin x="-3600"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ags" Target="tags/tag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B23486F1-F16D-4D13-9767-BBF8ED983513}" type="datetimeFigureOut">
              <a:rPr lang="en-US"/>
              <a:pPr>
                <a:defRPr/>
              </a:pPr>
              <a:t>3/4/2018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itchFamily="34" charset="0"/>
              </a:defRPr>
            </a:lvl1pPr>
          </a:lstStyle>
          <a:p>
            <a:fld id="{1C338BF7-3BCE-4419-ADFE-B915465823AD}" type="slidenum">
              <a:rPr lang="en-US" altLang="en-US"/>
              <a:pPr/>
              <a:t>‹#›</a:t>
            </a:fld>
            <a:endParaRPr lang="en-US" altLang="en-US"/>
          </a:p>
        </p:txBody>
      </p:sp>
    </p:spTree>
    <p:extLst>
      <p:ext uri="{BB962C8B-B14F-4D97-AF65-F5344CB8AC3E}">
        <p14:creationId xmlns:p14="http://schemas.microsoft.com/office/powerpoint/2010/main" val="102971431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hangingPunct="1">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eaLnBrk="1" hangingPunct="1">
              <a:defRPr sz="1200">
                <a:latin typeface="Arial" charset="0"/>
                <a:cs typeface="Arial" charset="0"/>
              </a:defRPr>
            </a:lvl1pPr>
          </a:lstStyle>
          <a:p>
            <a:pPr>
              <a:defRPr/>
            </a:pPr>
            <a:fld id="{A8F62056-64C4-4C96-94D5-65A878D26974}" type="datetimeFigureOut">
              <a:rPr lang="en-US"/>
              <a:pPr>
                <a:defRPr/>
              </a:pPr>
              <a:t>3/4/2018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hangingPunct="1">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vl1pPr>
          </a:lstStyle>
          <a:p>
            <a:fld id="{7C038222-4928-4D6A-B9EE-EADD1A57900B}" type="slidenum">
              <a:rPr lang="en-US" altLang="en-US"/>
              <a:pPr/>
              <a:t>‹#›</a:t>
            </a:fld>
            <a:endParaRPr lang="en-US" altLang="en-US"/>
          </a:p>
        </p:txBody>
      </p:sp>
    </p:spTree>
    <p:extLst>
      <p:ext uri="{BB962C8B-B14F-4D97-AF65-F5344CB8AC3E}">
        <p14:creationId xmlns:p14="http://schemas.microsoft.com/office/powerpoint/2010/main" val="540787608"/>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C038222-4928-4D6A-B9EE-EADD1A57900B}" type="slidenum">
              <a:rPr lang="en-US" altLang="en-US" smtClean="0"/>
              <a:pPr/>
              <a:t>26</a:t>
            </a:fld>
            <a:endParaRPr lang="en-US" altLang="en-US"/>
          </a:p>
        </p:txBody>
      </p:sp>
      <p:sp>
        <p:nvSpPr>
          <p:cNvPr id="7" name="Header Placeholder 6"/>
          <p:cNvSpPr>
            <a:spLocks noGrp="1"/>
          </p:cNvSpPr>
          <p:nvPr>
            <p:ph type="hdr" sz="quarter" idx="11"/>
          </p:nvPr>
        </p:nvSpPr>
        <p:spPr/>
        <p:txBody>
          <a:bodyPr/>
          <a:lstStyle/>
          <a:p>
            <a:pPr>
              <a:defRPr/>
            </a:pPr>
            <a:endParaRPr lang="en-US"/>
          </a:p>
        </p:txBody>
      </p:sp>
    </p:spTree>
    <p:extLst>
      <p:ext uri="{BB962C8B-B14F-4D97-AF65-F5344CB8AC3E}">
        <p14:creationId xmlns:p14="http://schemas.microsoft.com/office/powerpoint/2010/main" val="4230108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7C038222-4928-4D6A-B9EE-EADD1A57900B}" type="slidenum">
              <a:rPr lang="en-US" altLang="en-US" smtClean="0"/>
              <a:pPr/>
              <a:t>43</a:t>
            </a:fld>
            <a:endParaRPr lang="en-US" altLang="en-US"/>
          </a:p>
        </p:txBody>
      </p:sp>
      <p:sp>
        <p:nvSpPr>
          <p:cNvPr id="7" name="Header Placeholder 6"/>
          <p:cNvSpPr>
            <a:spLocks noGrp="1"/>
          </p:cNvSpPr>
          <p:nvPr>
            <p:ph type="hdr" sz="quarter" idx="12"/>
          </p:nvPr>
        </p:nvSpPr>
        <p:spPr/>
        <p:txBody>
          <a:bodyPr/>
          <a:lstStyle/>
          <a:p>
            <a:pPr>
              <a:defRPr/>
            </a:pPr>
            <a:endParaRPr lang="en-US"/>
          </a:p>
        </p:txBody>
      </p:sp>
    </p:spTree>
    <p:extLst>
      <p:ext uri="{BB962C8B-B14F-4D97-AF65-F5344CB8AC3E}">
        <p14:creationId xmlns:p14="http://schemas.microsoft.com/office/powerpoint/2010/main" val="3942332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7C038222-4928-4D6A-B9EE-EADD1A57900B}" type="slidenum">
              <a:rPr lang="en-US" altLang="en-US" smtClean="0"/>
              <a:pPr/>
              <a:t>44</a:t>
            </a:fld>
            <a:endParaRPr lang="en-US" altLang="en-US"/>
          </a:p>
        </p:txBody>
      </p:sp>
      <p:sp>
        <p:nvSpPr>
          <p:cNvPr id="7" name="Header Placeholder 6"/>
          <p:cNvSpPr>
            <a:spLocks noGrp="1"/>
          </p:cNvSpPr>
          <p:nvPr>
            <p:ph type="hdr" sz="quarter" idx="12"/>
          </p:nvPr>
        </p:nvSpPr>
        <p:spPr/>
        <p:txBody>
          <a:bodyPr/>
          <a:lstStyle/>
          <a:p>
            <a:pPr>
              <a:defRPr/>
            </a:pPr>
            <a:endParaRPr lang="en-US"/>
          </a:p>
        </p:txBody>
      </p:sp>
    </p:spTree>
    <p:extLst>
      <p:ext uri="{BB962C8B-B14F-4D97-AF65-F5344CB8AC3E}">
        <p14:creationId xmlns:p14="http://schemas.microsoft.com/office/powerpoint/2010/main" val="3611613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7C038222-4928-4D6A-B9EE-EADD1A57900B}" type="slidenum">
              <a:rPr lang="en-US" altLang="en-US" smtClean="0"/>
              <a:pPr/>
              <a:t>45</a:t>
            </a:fld>
            <a:endParaRPr lang="en-US" altLang="en-US"/>
          </a:p>
        </p:txBody>
      </p:sp>
      <p:sp>
        <p:nvSpPr>
          <p:cNvPr id="7" name="Header Placeholder 6"/>
          <p:cNvSpPr>
            <a:spLocks noGrp="1"/>
          </p:cNvSpPr>
          <p:nvPr>
            <p:ph type="hdr" sz="quarter" idx="12"/>
          </p:nvPr>
        </p:nvSpPr>
        <p:spPr/>
        <p:txBody>
          <a:bodyPr/>
          <a:lstStyle/>
          <a:p>
            <a:pPr>
              <a:defRPr/>
            </a:pPr>
            <a:endParaRPr lang="en-US"/>
          </a:p>
        </p:txBody>
      </p:sp>
    </p:spTree>
    <p:extLst>
      <p:ext uri="{BB962C8B-B14F-4D97-AF65-F5344CB8AC3E}">
        <p14:creationId xmlns:p14="http://schemas.microsoft.com/office/powerpoint/2010/main" val="1374044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7C038222-4928-4D6A-B9EE-EADD1A57900B}" type="slidenum">
              <a:rPr lang="en-US" altLang="en-US" smtClean="0"/>
              <a:pPr/>
              <a:t>46</a:t>
            </a:fld>
            <a:endParaRPr lang="en-US" altLang="en-US"/>
          </a:p>
        </p:txBody>
      </p:sp>
      <p:sp>
        <p:nvSpPr>
          <p:cNvPr id="7" name="Header Placeholder 6"/>
          <p:cNvSpPr>
            <a:spLocks noGrp="1"/>
          </p:cNvSpPr>
          <p:nvPr>
            <p:ph type="hdr" sz="quarter" idx="12"/>
          </p:nvPr>
        </p:nvSpPr>
        <p:spPr/>
        <p:txBody>
          <a:bodyPr/>
          <a:lstStyle/>
          <a:p>
            <a:pPr>
              <a:defRPr/>
            </a:pPr>
            <a:endParaRPr lang="en-US"/>
          </a:p>
        </p:txBody>
      </p:sp>
    </p:spTree>
    <p:extLst>
      <p:ext uri="{BB962C8B-B14F-4D97-AF65-F5344CB8AC3E}">
        <p14:creationId xmlns:p14="http://schemas.microsoft.com/office/powerpoint/2010/main" val="1149841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Opening Slide Instructions">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11483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Small Logo">
    <p:spTree>
      <p:nvGrpSpPr>
        <p:cNvPr id="1" name=""/>
        <p:cNvGrpSpPr/>
        <p:nvPr/>
      </p:nvGrpSpPr>
      <p:grpSpPr>
        <a:xfrm>
          <a:off x="0" y="0"/>
          <a:ext cx="0" cy="0"/>
          <a:chOff x="0" y="0"/>
          <a:chExt cx="0" cy="0"/>
        </a:xfrm>
      </p:grpSpPr>
      <p:sp>
        <p:nvSpPr>
          <p:cNvPr id="9" name="Rectangle 10"/>
          <p:cNvSpPr>
            <a:spLocks noChangeArrowheads="1"/>
          </p:cNvSpPr>
          <p:nvPr userDrawn="1"/>
        </p:nvSpPr>
        <p:spPr bwMode="auto">
          <a:xfrm>
            <a:off x="0" y="0"/>
            <a:ext cx="9144000" cy="870031"/>
          </a:xfrm>
          <a:prstGeom prst="rect">
            <a:avLst/>
          </a:prstGeom>
          <a:gradFill rotWithShape="1">
            <a:gsLst>
              <a:gs pos="0">
                <a:srgbClr val="000099"/>
              </a:gs>
              <a:gs pos="100000">
                <a:srgbClr val="339933"/>
              </a:gs>
            </a:gsLst>
            <a:lin ang="0" scaled="1"/>
          </a:gradFill>
          <a:ln w="9525">
            <a:solidFill>
              <a:schemeClr val="tx1"/>
            </a:solidFill>
            <a:miter lim="800000"/>
            <a:headEnd/>
            <a:tailEnd/>
          </a:ln>
        </p:spPr>
        <p:txBody>
          <a:bodyPr wrap="none" lIns="126716" tIns="63366" rIns="126716" bIns="63366" anchor="ctr"/>
          <a:lstStyle/>
          <a:p>
            <a:pPr algn="ctr" defTabSz="1267138" fontAlgn="base">
              <a:spcBef>
                <a:spcPct val="0"/>
              </a:spcBef>
              <a:spcAft>
                <a:spcPct val="0"/>
              </a:spcAft>
            </a:pPr>
            <a:endParaRPr lang="en-US" sz="2800" b="1" dirty="0">
              <a:solidFill>
                <a:srgbClr val="FFFFFF"/>
              </a:solidFill>
              <a:latin typeface="Arial" charset="0"/>
              <a:cs typeface="Arial" charset="0"/>
            </a:endParaRPr>
          </a:p>
        </p:txBody>
      </p:sp>
      <p:pic>
        <p:nvPicPr>
          <p:cNvPr id="10" name="Picture 12" descr="HD-home-760-isa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536" y="-10405"/>
            <a:ext cx="1914762" cy="87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userDrawn="1"/>
        </p:nvGrpSpPr>
        <p:grpSpPr>
          <a:xfrm>
            <a:off x="7613550" y="25161"/>
            <a:ext cx="1398896" cy="838201"/>
            <a:chOff x="11402704" y="13648"/>
            <a:chExt cx="1398896" cy="838201"/>
          </a:xfrm>
        </p:grpSpPr>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402704" y="19688"/>
              <a:ext cx="830027" cy="830027"/>
            </a:xfrm>
            <a:prstGeom prst="rect">
              <a:avLst/>
            </a:prstGeom>
            <a:effectLst>
              <a:outerShdw blurRad="50800" dist="38100" dir="2700000" algn="tl" rotWithShape="0">
                <a:prstClr val="black">
                  <a:alpha val="40000"/>
                </a:prstClr>
              </a:outerShdw>
            </a:effectLst>
          </p:spPr>
        </p:pic>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1963400" y="13648"/>
              <a:ext cx="838200" cy="83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Text Box 17"/>
          <p:cNvSpPr txBox="1">
            <a:spLocks noChangeArrowheads="1"/>
          </p:cNvSpPr>
          <p:nvPr userDrawn="1"/>
        </p:nvSpPr>
        <p:spPr bwMode="auto">
          <a:xfrm>
            <a:off x="3257255" y="6615578"/>
            <a:ext cx="2629490" cy="242422"/>
          </a:xfrm>
          <a:prstGeom prst="rect">
            <a:avLst/>
          </a:prstGeom>
          <a:solidFill>
            <a:srgbClr val="00B050"/>
          </a:solidFill>
          <a:ln w="9525">
            <a:noFill/>
            <a:miter lim="800000"/>
            <a:headEnd/>
            <a:tailEnd/>
          </a:ln>
        </p:spPr>
        <p:txBody>
          <a:bodyPr lIns="117190" tIns="58618" rIns="117190" bIns="58618" anchor="ctr" anchorCtr="1"/>
          <a:lstStyle/>
          <a:p>
            <a:pPr algn="ctr" defTabSz="1171776">
              <a:defRPr/>
            </a:pPr>
            <a:r>
              <a:rPr lang="en-US" sz="1300" b="1" dirty="0" smtClean="0">
                <a:solidFill>
                  <a:srgbClr val="FFFFFF"/>
                </a:solidFill>
                <a:cs typeface="Arial" panose="020B0604020202020204" pitchFamily="34" charset="0"/>
              </a:rPr>
              <a:t>UNCLASS//FOUO</a:t>
            </a:r>
            <a:endParaRPr lang="en-US" sz="1300" b="1" dirty="0">
              <a:solidFill>
                <a:srgbClr val="FFFFFF"/>
              </a:solidFill>
              <a:cs typeface="Arial" panose="020B0604020202020204" pitchFamily="34" charset="0"/>
            </a:endParaRPr>
          </a:p>
        </p:txBody>
      </p:sp>
      <p:sp>
        <p:nvSpPr>
          <p:cNvPr id="15" name="Slide Number Placeholder 5"/>
          <p:cNvSpPr txBox="1">
            <a:spLocks/>
          </p:cNvSpPr>
          <p:nvPr userDrawn="1"/>
        </p:nvSpPr>
        <p:spPr>
          <a:xfrm>
            <a:off x="8602305" y="6615578"/>
            <a:ext cx="444007" cy="218980"/>
          </a:xfrm>
          <a:prstGeom prst="rect">
            <a:avLst/>
          </a:prstGeom>
        </p:spPr>
        <p:txBody>
          <a:bodyPr vert="horz" lIns="25603" tIns="25603" rIns="25603" bIns="25603" rtlCol="0" anchor="ctr"/>
          <a:lstStyle>
            <a:lvl1pPr algn="r" fontAlgn="auto">
              <a:spcBef>
                <a:spcPts val="0"/>
              </a:spcBef>
              <a:spcAft>
                <a:spcPts val="0"/>
              </a:spcAft>
              <a:defRPr sz="1200" b="1">
                <a:solidFill>
                  <a:schemeClr val="tx1">
                    <a:tint val="75000"/>
                  </a:schemeClr>
                </a:solidFill>
                <a:latin typeface="Arial" pitchFamily="34" charset="0"/>
                <a:cs typeface="Arial" pitchFamily="34" charset="0"/>
              </a:defRPr>
            </a:lvl1pPr>
          </a:lstStyle>
          <a:p>
            <a:pPr>
              <a:defRPr/>
            </a:pPr>
            <a:fld id="{26426CF7-6066-4878-A11F-41B0EB591AAC}" type="slidenum">
              <a:rPr lang="en-US" sz="1470" smtClean="0">
                <a:solidFill>
                  <a:prstClr val="black"/>
                </a:solidFill>
              </a:rPr>
              <a:pPr>
                <a:defRPr/>
              </a:pPr>
              <a:t>‹#›</a:t>
            </a:fld>
            <a:endParaRPr lang="en-US" sz="1470" dirty="0">
              <a:solidFill>
                <a:prstClr val="black"/>
              </a:solidFill>
            </a:endParaRPr>
          </a:p>
        </p:txBody>
      </p:sp>
    </p:spTree>
    <p:extLst>
      <p:ext uri="{BB962C8B-B14F-4D97-AF65-F5344CB8AC3E}">
        <p14:creationId xmlns:p14="http://schemas.microsoft.com/office/powerpoint/2010/main" val="30918853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39968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25358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98887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0" y="0"/>
            <a:ext cx="9144000" cy="870031"/>
          </a:xfrm>
          <a:prstGeom prst="rect">
            <a:avLst/>
          </a:prstGeom>
          <a:gradFill rotWithShape="1">
            <a:gsLst>
              <a:gs pos="0">
                <a:srgbClr val="000099"/>
              </a:gs>
              <a:gs pos="100000">
                <a:srgbClr val="339933"/>
              </a:gs>
            </a:gsLst>
            <a:lin ang="0" scaled="1"/>
          </a:gradFill>
          <a:ln w="9525">
            <a:solidFill>
              <a:schemeClr val="tx1"/>
            </a:solidFill>
            <a:miter lim="800000"/>
            <a:headEnd/>
            <a:tailEnd/>
          </a:ln>
        </p:spPr>
        <p:txBody>
          <a:bodyPr wrap="none" lIns="126716" tIns="63366" rIns="126716" bIns="63366" anchor="ctr"/>
          <a:lstStyle/>
          <a:p>
            <a:pPr algn="ctr" defTabSz="1267138" fontAlgn="base">
              <a:spcBef>
                <a:spcPct val="0"/>
              </a:spcBef>
              <a:spcAft>
                <a:spcPct val="0"/>
              </a:spcAft>
            </a:pPr>
            <a:endParaRPr lang="en-US" sz="2800" b="1" dirty="0">
              <a:solidFill>
                <a:srgbClr val="FFFFFF"/>
              </a:solidFill>
              <a:latin typeface="Arial" charset="0"/>
              <a:cs typeface="Arial" charset="0"/>
            </a:endParaRPr>
          </a:p>
        </p:txBody>
      </p:sp>
      <p:pic>
        <p:nvPicPr>
          <p:cNvPr id="18" name="Picture 12" descr="HD-home-760-isaf"/>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6536" y="-10405"/>
            <a:ext cx="1914762" cy="87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20"/>
          <p:cNvGrpSpPr/>
          <p:nvPr userDrawn="1"/>
        </p:nvGrpSpPr>
        <p:grpSpPr>
          <a:xfrm>
            <a:off x="7622178" y="15914"/>
            <a:ext cx="1398896" cy="838201"/>
            <a:chOff x="11402704" y="13648"/>
            <a:chExt cx="1398896" cy="838201"/>
          </a:xfrm>
        </p:grpSpPr>
        <p:pic>
          <p:nvPicPr>
            <p:cNvPr id="22" name="Picture 2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402704" y="19688"/>
              <a:ext cx="830027" cy="830027"/>
            </a:xfrm>
            <a:prstGeom prst="rect">
              <a:avLst/>
            </a:prstGeom>
            <a:effectLst>
              <a:outerShdw blurRad="50800" dist="38100" dir="2700000" algn="tl" rotWithShape="0">
                <a:prstClr val="black">
                  <a:alpha val="40000"/>
                </a:prstClr>
              </a:outerShdw>
            </a:effectLst>
          </p:spPr>
        </p:pic>
        <p:pic>
          <p:nvPicPr>
            <p:cNvPr id="23" name="Picture 2"/>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1963400" y="13648"/>
              <a:ext cx="838200" cy="83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5" name="Text Box 17"/>
          <p:cNvSpPr txBox="1">
            <a:spLocks noChangeArrowheads="1"/>
          </p:cNvSpPr>
          <p:nvPr userDrawn="1"/>
        </p:nvSpPr>
        <p:spPr bwMode="auto">
          <a:xfrm>
            <a:off x="3257255" y="6615578"/>
            <a:ext cx="2629490" cy="242422"/>
          </a:xfrm>
          <a:prstGeom prst="rect">
            <a:avLst/>
          </a:prstGeom>
          <a:solidFill>
            <a:srgbClr val="00B050"/>
          </a:solidFill>
          <a:ln w="9525">
            <a:noFill/>
            <a:miter lim="800000"/>
            <a:headEnd/>
            <a:tailEnd/>
          </a:ln>
        </p:spPr>
        <p:txBody>
          <a:bodyPr lIns="117190" tIns="58618" rIns="117190" bIns="58618" anchor="ctr" anchorCtr="1"/>
          <a:lstStyle/>
          <a:p>
            <a:pPr algn="ctr" defTabSz="1171776">
              <a:defRPr/>
            </a:pPr>
            <a:r>
              <a:rPr lang="en-US" sz="1300" b="1" dirty="0" smtClean="0">
                <a:solidFill>
                  <a:srgbClr val="FFFFFF"/>
                </a:solidFill>
                <a:cs typeface="Arial" panose="020B0604020202020204" pitchFamily="34" charset="0"/>
              </a:rPr>
              <a:t>UNCLASS//FOUO</a:t>
            </a:r>
            <a:endParaRPr lang="en-US" sz="1300" b="1" dirty="0">
              <a:solidFill>
                <a:srgbClr val="FFFFFF"/>
              </a:solidFill>
              <a:cs typeface="Arial" panose="020B0604020202020204" pitchFamily="34" charset="0"/>
            </a:endParaRPr>
          </a:p>
        </p:txBody>
      </p:sp>
      <p:sp>
        <p:nvSpPr>
          <p:cNvPr id="26" name="Slide Number Placeholder 5"/>
          <p:cNvSpPr txBox="1">
            <a:spLocks/>
          </p:cNvSpPr>
          <p:nvPr userDrawn="1"/>
        </p:nvSpPr>
        <p:spPr>
          <a:xfrm>
            <a:off x="8602305" y="6615578"/>
            <a:ext cx="444007" cy="218980"/>
          </a:xfrm>
          <a:prstGeom prst="rect">
            <a:avLst/>
          </a:prstGeom>
        </p:spPr>
        <p:txBody>
          <a:bodyPr vert="horz" lIns="25603" tIns="25603" rIns="25603" bIns="25603" rtlCol="0" anchor="ctr"/>
          <a:lstStyle>
            <a:lvl1pPr algn="r" fontAlgn="auto">
              <a:spcBef>
                <a:spcPts val="0"/>
              </a:spcBef>
              <a:spcAft>
                <a:spcPts val="0"/>
              </a:spcAft>
              <a:defRPr sz="1200" b="1">
                <a:solidFill>
                  <a:schemeClr val="tx1">
                    <a:tint val="75000"/>
                  </a:schemeClr>
                </a:solidFill>
                <a:latin typeface="Arial" pitchFamily="34" charset="0"/>
                <a:cs typeface="Arial" pitchFamily="34" charset="0"/>
              </a:defRPr>
            </a:lvl1pPr>
          </a:lstStyle>
          <a:p>
            <a:pPr>
              <a:defRPr/>
            </a:pPr>
            <a:fld id="{26426CF7-6066-4878-A11F-41B0EB591AAC}" type="slidenum">
              <a:rPr lang="en-US" sz="1470" smtClean="0">
                <a:solidFill>
                  <a:prstClr val="black"/>
                </a:solidFill>
              </a:rPr>
              <a:pPr>
                <a:defRPr/>
              </a:pPr>
              <a:t>‹#›</a:t>
            </a:fld>
            <a:endParaRPr lang="en-US" sz="1470"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iming>
    <p:tnLst>
      <p:par>
        <p:cTn id="1" dur="indefinite" restart="never" nodeType="tmRoot"/>
      </p:par>
    </p:tnLst>
  </p:timing>
  <p:hf hdr="0" ftr="0" dt="0"/>
  <p:txStyles>
    <p:title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26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39.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41.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42.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4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4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4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4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images.google.com/imgres?imgurl=http://www.lewis.army.mil/mpbde/img/CSM-rank.gif&amp;imgrefurl=http://www.lewis.army.mil/mpbde/sites/commander/csm.asp&amp;h=883&amp;w=493&amp;sz=12&amp;tbnid=FOjcsjEHSXOzLM:&amp;tbnh=145&amp;tbnw=80&amp;hl=en&amp;start=4&amp;prev=/images?q=%22CSM+Rank%22&amp;svnum=10&amp;hl=en&amp;lr=&amp;sa=N" TargetMode="External"/><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952500" y="42862"/>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7" name="Title 6"/>
          <p:cNvSpPr txBox="1">
            <a:spLocks/>
          </p:cNvSpPr>
          <p:nvPr/>
        </p:nvSpPr>
        <p:spPr>
          <a:xfrm>
            <a:off x="0" y="470047"/>
            <a:ext cx="9144000" cy="2367908"/>
          </a:xfrm>
          <a:prstGeom prst="rect">
            <a:avLst/>
          </a:prstGeom>
        </p:spPr>
        <p:txBody>
          <a:bodyPr vert="horz" lIns="127942" tIns="63970" rIns="127942" bIns="63970" rtlCol="0" anchor="ctr">
            <a:normAutofit/>
          </a:bodyPr>
          <a:lstStyle/>
          <a:p>
            <a:pPr algn="ctr" defTabSz="1279422">
              <a:spcBef>
                <a:spcPct val="0"/>
              </a:spcBef>
              <a:defRPr/>
            </a:pPr>
            <a:r>
              <a:rPr lang="en-US" sz="3600" b="1" dirty="0">
                <a:solidFill>
                  <a:prstClr val="black"/>
                </a:solidFill>
                <a:latin typeface=" Arial"/>
              </a:rPr>
              <a:t>U.S. Forces - Afghanistan (USFOR-A</a:t>
            </a:r>
            <a:r>
              <a:rPr lang="en-US" sz="3600" b="1" dirty="0" smtClean="0">
                <a:solidFill>
                  <a:prstClr val="black"/>
                </a:solidFill>
                <a:latin typeface=" Arial"/>
              </a:rPr>
              <a:t>)</a:t>
            </a:r>
            <a:endParaRPr lang="en-US" sz="3600" b="1" dirty="0">
              <a:solidFill>
                <a:prstClr val="black"/>
              </a:solidFill>
              <a:latin typeface=" Arial"/>
            </a:endParaRPr>
          </a:p>
        </p:txBody>
      </p:sp>
      <p:grpSp>
        <p:nvGrpSpPr>
          <p:cNvPr id="8" name="Group 7"/>
          <p:cNvGrpSpPr/>
          <p:nvPr/>
        </p:nvGrpSpPr>
        <p:grpSpPr>
          <a:xfrm>
            <a:off x="799063" y="2759778"/>
            <a:ext cx="1981201" cy="1859280"/>
            <a:chOff x="990599" y="3570175"/>
            <a:chExt cx="2743201" cy="2678225"/>
          </a:xfrm>
        </p:grpSpPr>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5750" y="3570175"/>
              <a:ext cx="1818050" cy="1818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599" y="4340981"/>
              <a:ext cx="1907419" cy="1907419"/>
            </a:xfrm>
            <a:prstGeom prst="rect">
              <a:avLst/>
            </a:prstGeom>
            <a:effectLst>
              <a:outerShdw blurRad="50800" dist="38100" dir="2700000" algn="tl" rotWithShape="0">
                <a:prstClr val="black">
                  <a:alpha val="40000"/>
                </a:prstClr>
              </a:outerShdw>
            </a:effectLst>
          </p:spPr>
        </p:pic>
      </p:grpSp>
      <p:grpSp>
        <p:nvGrpSpPr>
          <p:cNvPr id="11" name="Group 10"/>
          <p:cNvGrpSpPr/>
          <p:nvPr/>
        </p:nvGrpSpPr>
        <p:grpSpPr>
          <a:xfrm>
            <a:off x="321782" y="4805858"/>
            <a:ext cx="3048749" cy="1138801"/>
            <a:chOff x="451372" y="7360925"/>
            <a:chExt cx="3048749" cy="1138801"/>
          </a:xfrm>
        </p:grpSpPr>
        <p:sp>
          <p:nvSpPr>
            <p:cNvPr id="12" name="TextBox 11"/>
            <p:cNvSpPr txBox="1"/>
            <p:nvPr/>
          </p:nvSpPr>
          <p:spPr>
            <a:xfrm>
              <a:off x="451372" y="7360925"/>
              <a:ext cx="3041196" cy="683187"/>
            </a:xfrm>
            <a:prstGeom prst="rect">
              <a:avLst/>
            </a:prstGeom>
            <a:noFill/>
          </p:spPr>
          <p:txBody>
            <a:bodyPr wrap="none" lIns="127942" tIns="63970" rIns="127942" bIns="63970" rtlCol="0">
              <a:spAutoFit/>
            </a:bodyPr>
            <a:lstStyle/>
            <a:p>
              <a:pPr algn="ctr" defTabSz="1279422"/>
              <a:r>
                <a:rPr lang="en-US" b="1" dirty="0">
                  <a:solidFill>
                    <a:prstClr val="black"/>
                  </a:solidFill>
                  <a:latin typeface=" Arial"/>
                </a:rPr>
                <a:t>The overall Classification</a:t>
              </a:r>
            </a:p>
            <a:p>
              <a:pPr algn="ctr" defTabSz="1279422"/>
              <a:r>
                <a:rPr lang="en-US" b="1" dirty="0">
                  <a:solidFill>
                    <a:prstClr val="black"/>
                  </a:solidFill>
                  <a:latin typeface=" Arial"/>
                </a:rPr>
                <a:t>of this brief is:</a:t>
              </a:r>
            </a:p>
          </p:txBody>
        </p:sp>
        <p:sp>
          <p:nvSpPr>
            <p:cNvPr id="13" name="Rectangle 12"/>
            <p:cNvSpPr>
              <a:spLocks noChangeArrowheads="1"/>
            </p:cNvSpPr>
            <p:nvPr/>
          </p:nvSpPr>
          <p:spPr bwMode="auto">
            <a:xfrm>
              <a:off x="487679" y="8183949"/>
              <a:ext cx="3012442" cy="315776"/>
            </a:xfrm>
            <a:prstGeom prst="rect">
              <a:avLst/>
            </a:prstGeom>
            <a:solidFill>
              <a:srgbClr val="FF0000"/>
            </a:solidFill>
            <a:ln w="3175">
              <a:solidFill>
                <a:schemeClr val="tx1"/>
              </a:solidFill>
              <a:miter lim="800000"/>
              <a:headEnd/>
              <a:tailEnd/>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defRPr/>
              </a:pPr>
              <a:r>
                <a:rPr lang="en-US" altLang="en-US" sz="1400" b="1" dirty="0">
                  <a:solidFill>
                    <a:srgbClr val="FFFFFF"/>
                  </a:solidFill>
                </a:rPr>
                <a:t>SECRET//REL TO USA, NATO, RSMA</a:t>
              </a:r>
            </a:p>
          </p:txBody>
        </p:sp>
        <p:sp>
          <p:nvSpPr>
            <p:cNvPr id="14" name="Text Box 17"/>
            <p:cNvSpPr txBox="1">
              <a:spLocks noChangeArrowheads="1"/>
            </p:cNvSpPr>
            <p:nvPr/>
          </p:nvSpPr>
          <p:spPr bwMode="auto">
            <a:xfrm>
              <a:off x="496643" y="8183950"/>
              <a:ext cx="3003477" cy="315776"/>
            </a:xfrm>
            <a:prstGeom prst="rect">
              <a:avLst/>
            </a:prstGeom>
            <a:solidFill>
              <a:srgbClr val="00B050"/>
            </a:solidFill>
            <a:ln w="9525">
              <a:noFill/>
              <a:miter lim="800000"/>
              <a:headEnd/>
              <a:tailEnd/>
            </a:ln>
          </p:spPr>
          <p:txBody>
            <a:bodyPr lIns="117190" tIns="58618" rIns="117190" bIns="58618" anchor="ctr" anchorCtr="1"/>
            <a:lstStyle/>
            <a:p>
              <a:pPr algn="ctr" defTabSz="1171776">
                <a:defRPr/>
              </a:pPr>
              <a:r>
                <a:rPr lang="en-US" sz="1200" b="1" dirty="0" smtClean="0">
                  <a:solidFill>
                    <a:srgbClr val="FFFFFF"/>
                  </a:solidFill>
                  <a:cs typeface="Arial" panose="020B0604020202020204" pitchFamily="34" charset="0"/>
                </a:rPr>
                <a:t>UNCLASS//FOUO</a:t>
              </a:r>
              <a:endParaRPr lang="en-US" sz="1200" b="1" dirty="0">
                <a:solidFill>
                  <a:srgbClr val="FFFFFF"/>
                </a:solidFill>
                <a:cs typeface="Arial" panose="020B0604020202020204" pitchFamily="34" charset="0"/>
              </a:endParaRPr>
            </a:p>
          </p:txBody>
        </p:sp>
      </p:grpSp>
      <p:sp>
        <p:nvSpPr>
          <p:cNvPr id="15" name="TextBox 14"/>
          <p:cNvSpPr txBox="1"/>
          <p:nvPr/>
        </p:nvSpPr>
        <p:spPr>
          <a:xfrm>
            <a:off x="-866505" y="6621740"/>
            <a:ext cx="5017176" cy="230832"/>
          </a:xfrm>
          <a:prstGeom prst="rect">
            <a:avLst/>
          </a:prstGeom>
          <a:noFill/>
        </p:spPr>
        <p:txBody>
          <a:bodyPr wrap="square" rtlCol="0">
            <a:spAutoFit/>
          </a:bodyPr>
          <a:lstStyle/>
          <a:p>
            <a:pPr algn="ctr"/>
            <a:r>
              <a:rPr lang="en-US" sz="900" b="1" dirty="0">
                <a:solidFill>
                  <a:prstClr val="black"/>
                </a:solidFill>
                <a:latin typeface=" Arial"/>
              </a:rPr>
              <a:t>POC:  USFOR-A </a:t>
            </a:r>
            <a:r>
              <a:rPr lang="en-US" sz="900" b="1" dirty="0" smtClean="0">
                <a:solidFill>
                  <a:prstClr val="black"/>
                </a:solidFill>
                <a:latin typeface=" Arial"/>
              </a:rPr>
              <a:t>Chaplain, SSG John Olipani, 303-552-7637</a:t>
            </a:r>
            <a:endParaRPr lang="en-US" sz="900" b="1" dirty="0">
              <a:solidFill>
                <a:prstClr val="black"/>
              </a:solidFill>
              <a:latin typeface=" Arial"/>
            </a:endParaRPr>
          </a:p>
        </p:txBody>
      </p:sp>
      <p:sp>
        <p:nvSpPr>
          <p:cNvPr id="16" name="Rectangle 15"/>
          <p:cNvSpPr/>
          <p:nvPr/>
        </p:nvSpPr>
        <p:spPr>
          <a:xfrm>
            <a:off x="2955635" y="3663350"/>
            <a:ext cx="6012993" cy="584775"/>
          </a:xfrm>
          <a:prstGeom prst="rect">
            <a:avLst/>
          </a:prstGeom>
        </p:spPr>
        <p:txBody>
          <a:bodyPr wrap="none">
            <a:spAutoFit/>
          </a:bodyPr>
          <a:lstStyle/>
          <a:p>
            <a:pPr algn="ctr" defTabSz="1279422">
              <a:defRPr/>
            </a:pPr>
            <a:r>
              <a:rPr lang="en-US" sz="3200" b="1" dirty="0">
                <a:solidFill>
                  <a:prstClr val="black"/>
                </a:solidFill>
                <a:latin typeface=" Arial"/>
              </a:rPr>
              <a:t>Fallen Hero Dignified Transfer</a:t>
            </a:r>
          </a:p>
        </p:txBody>
      </p:sp>
    </p:spTree>
    <p:extLst>
      <p:ext uri="{BB962C8B-B14F-4D97-AF65-F5344CB8AC3E}">
        <p14:creationId xmlns:p14="http://schemas.microsoft.com/office/powerpoint/2010/main" val="12056368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17411" name="TextBox 2"/>
          <p:cNvSpPr txBox="1">
            <a:spLocks noChangeArrowheads="1"/>
          </p:cNvSpPr>
          <p:nvPr/>
        </p:nvSpPr>
        <p:spPr bwMode="auto">
          <a:xfrm>
            <a:off x="777875" y="241300"/>
            <a:ext cx="7772400" cy="461963"/>
          </a:xfrm>
          <a:prstGeom prst="rect">
            <a:avLst/>
          </a:prstGeom>
          <a:noFill/>
          <a:ln w="9525">
            <a:noFill/>
            <a:miter lim="800000"/>
            <a:headEnd/>
            <a:tailEnd/>
          </a:ln>
        </p:spPr>
        <p:txBody>
          <a:bodyPr>
            <a:spAutoFit/>
          </a:bodyPr>
          <a:lstStyle/>
          <a:p>
            <a:pPr algn="ctr" eaLnBrk="1" hangingPunct="1"/>
            <a:r>
              <a:rPr lang="en-US" altLang="en-US" sz="2400" b="1" dirty="0"/>
              <a:t>Formation </a:t>
            </a:r>
            <a:r>
              <a:rPr lang="en-US" altLang="en-US" sz="2400" b="1" dirty="0" smtClean="0"/>
              <a:t>NCO</a:t>
            </a:r>
            <a:endParaRPr lang="en-US" altLang="en-US" sz="2200" dirty="0"/>
          </a:p>
        </p:txBody>
      </p:sp>
      <p:sp>
        <p:nvSpPr>
          <p:cNvPr id="17412" name="TextBox 1"/>
          <p:cNvSpPr txBox="1">
            <a:spLocks noChangeArrowheads="1"/>
          </p:cNvSpPr>
          <p:nvPr/>
        </p:nvSpPr>
        <p:spPr bwMode="auto">
          <a:xfrm>
            <a:off x="838200" y="1524000"/>
            <a:ext cx="8001000" cy="708025"/>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Provide </a:t>
            </a:r>
            <a:r>
              <a:rPr lang="en-US" altLang="en-US" sz="2000" dirty="0"/>
              <a:t>assistance to </a:t>
            </a:r>
            <a:r>
              <a:rPr lang="en-US" altLang="en-US" sz="2000" dirty="0" smtClean="0"/>
              <a:t>J3 </a:t>
            </a:r>
            <a:r>
              <a:rPr lang="en-US" altLang="en-US" sz="2000" dirty="0"/>
              <a:t>SGM as needed</a:t>
            </a:r>
          </a:p>
          <a:p>
            <a:pPr marL="342900" indent="-342900" eaLnBrk="1" hangingPunct="1">
              <a:buFont typeface="Arial" panose="020B0604020202020204" pitchFamily="34" charset="0"/>
              <a:buChar char="•"/>
            </a:pPr>
            <a:r>
              <a:rPr lang="en-US" altLang="en-US" sz="2000" dirty="0" smtClean="0"/>
              <a:t>Serve </a:t>
            </a:r>
            <a:r>
              <a:rPr lang="en-US" altLang="en-US" sz="2000" dirty="0"/>
              <a:t>as NCOIC for troop formations during ceremony</a:t>
            </a:r>
          </a:p>
        </p:txBody>
      </p:sp>
      <p:sp>
        <p:nvSpPr>
          <p:cNvPr id="17413" name="TextBox 2"/>
          <p:cNvSpPr txBox="1">
            <a:spLocks noChangeArrowheads="1"/>
          </p:cNvSpPr>
          <p:nvPr/>
        </p:nvSpPr>
        <p:spPr bwMode="auto">
          <a:xfrm>
            <a:off x="857250" y="3233091"/>
            <a:ext cx="7772400" cy="461665"/>
          </a:xfrm>
          <a:prstGeom prst="rect">
            <a:avLst/>
          </a:prstGeom>
          <a:noFill/>
          <a:ln w="9525">
            <a:noFill/>
            <a:miter lim="800000"/>
            <a:headEnd/>
            <a:tailEnd/>
          </a:ln>
        </p:spPr>
        <p:txBody>
          <a:bodyPr>
            <a:spAutoFit/>
          </a:bodyPr>
          <a:lstStyle/>
          <a:p>
            <a:pPr algn="ctr" eaLnBrk="1" hangingPunct="1"/>
            <a:r>
              <a:rPr lang="en-US" altLang="en-US" sz="2400" b="1" dirty="0"/>
              <a:t>Color </a:t>
            </a:r>
            <a:r>
              <a:rPr lang="en-US" altLang="en-US" sz="2400" b="1" dirty="0" smtClean="0"/>
              <a:t>Guard </a:t>
            </a:r>
            <a:r>
              <a:rPr lang="en-US" altLang="en-US" sz="2200" b="1" dirty="0" smtClean="0"/>
              <a:t>NCOIC</a:t>
            </a:r>
            <a:endParaRPr lang="en-US" altLang="en-US" sz="2200" dirty="0"/>
          </a:p>
        </p:txBody>
      </p:sp>
      <p:cxnSp>
        <p:nvCxnSpPr>
          <p:cNvPr id="8" name="Straight Connector 7"/>
          <p:cNvCxnSpPr/>
          <p:nvPr/>
        </p:nvCxnSpPr>
        <p:spPr>
          <a:xfrm flipH="1">
            <a:off x="184150" y="3200400"/>
            <a:ext cx="8959850" cy="0"/>
          </a:xfrm>
          <a:prstGeom prst="line">
            <a:avLst/>
          </a:prstGeom>
        </p:spPr>
        <p:style>
          <a:lnRef idx="3">
            <a:schemeClr val="dk1"/>
          </a:lnRef>
          <a:fillRef idx="0">
            <a:schemeClr val="dk1"/>
          </a:fillRef>
          <a:effectRef idx="2">
            <a:schemeClr val="dk1"/>
          </a:effectRef>
          <a:fontRef idx="minor">
            <a:schemeClr val="tx1"/>
          </a:fontRef>
        </p:style>
      </p:cxnSp>
      <p:sp>
        <p:nvSpPr>
          <p:cNvPr id="17415" name="TextBox 1"/>
          <p:cNvSpPr txBox="1">
            <a:spLocks noChangeArrowheads="1"/>
          </p:cNvSpPr>
          <p:nvPr/>
        </p:nvSpPr>
        <p:spPr bwMode="auto">
          <a:xfrm>
            <a:off x="857250" y="4432300"/>
            <a:ext cx="8001000" cy="1016000"/>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Participates </a:t>
            </a:r>
            <a:r>
              <a:rPr lang="en-US" altLang="en-US" sz="2000" dirty="0"/>
              <a:t>in all rehearsals and the ceremony</a:t>
            </a:r>
          </a:p>
          <a:p>
            <a:pPr marL="342900" indent="-342900" eaLnBrk="1" hangingPunct="1">
              <a:buFont typeface="Arial" panose="020B0604020202020204" pitchFamily="34" charset="0"/>
              <a:buChar char="•"/>
            </a:pPr>
            <a:r>
              <a:rPr lang="en-US" altLang="en-US" sz="2000" dirty="0" smtClean="0"/>
              <a:t>Provides </a:t>
            </a:r>
            <a:r>
              <a:rPr lang="en-US" altLang="en-US" sz="2000" dirty="0"/>
              <a:t>staff to unit for duration of ceremony if needed</a:t>
            </a:r>
          </a:p>
          <a:p>
            <a:pPr marL="342900" indent="-342900" eaLnBrk="1" hangingPunct="1">
              <a:buFont typeface="Arial" panose="020B0604020202020204" pitchFamily="34" charset="0"/>
              <a:buChar char="•"/>
            </a:pPr>
            <a:r>
              <a:rPr lang="en-US" altLang="en-US" sz="2000" dirty="0" smtClean="0"/>
              <a:t>Trains </a:t>
            </a:r>
            <a:r>
              <a:rPr lang="en-US" altLang="en-US" sz="2000" dirty="0"/>
              <a:t>unit color bearer for conduct of ceremony if needed</a:t>
            </a:r>
          </a:p>
        </p:txBody>
      </p:sp>
    </p:spTree>
    <p:extLst>
      <p:ext uri="{BB962C8B-B14F-4D97-AF65-F5344CB8AC3E}">
        <p14:creationId xmlns:p14="http://schemas.microsoft.com/office/powerpoint/2010/main" val="1426135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18435" name="TextBox 2"/>
          <p:cNvSpPr txBox="1">
            <a:spLocks noChangeArrowheads="1"/>
          </p:cNvSpPr>
          <p:nvPr/>
        </p:nvSpPr>
        <p:spPr bwMode="auto">
          <a:xfrm>
            <a:off x="952500" y="159861"/>
            <a:ext cx="7772400" cy="461963"/>
          </a:xfrm>
          <a:prstGeom prst="rect">
            <a:avLst/>
          </a:prstGeom>
          <a:noFill/>
          <a:ln w="9525">
            <a:noFill/>
            <a:miter lim="800000"/>
            <a:headEnd/>
            <a:tailEnd/>
          </a:ln>
        </p:spPr>
        <p:txBody>
          <a:bodyPr>
            <a:spAutoFit/>
          </a:bodyPr>
          <a:lstStyle/>
          <a:p>
            <a:pPr algn="ctr" eaLnBrk="1" hangingPunct="1"/>
            <a:r>
              <a:rPr lang="en-US" altLang="en-US" sz="2400" b="1" dirty="0" smtClean="0"/>
              <a:t>Chaplain</a:t>
            </a:r>
            <a:endParaRPr lang="en-US" altLang="en-US" sz="2400" dirty="0"/>
          </a:p>
        </p:txBody>
      </p:sp>
      <p:sp>
        <p:nvSpPr>
          <p:cNvPr id="18436" name="TextBox 1"/>
          <p:cNvSpPr txBox="1">
            <a:spLocks noChangeArrowheads="1"/>
          </p:cNvSpPr>
          <p:nvPr/>
        </p:nvSpPr>
        <p:spPr bwMode="auto">
          <a:xfrm>
            <a:off x="838200" y="1524000"/>
            <a:ext cx="8001000" cy="1016000"/>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Serves </a:t>
            </a:r>
            <a:r>
              <a:rPr lang="en-US" altLang="en-US" sz="2000" dirty="0"/>
              <a:t>as the chaplain for ceremony if unit chaplain is unable to attend</a:t>
            </a:r>
          </a:p>
          <a:p>
            <a:pPr marL="342900" indent="-342900" eaLnBrk="1" hangingPunct="1">
              <a:buFont typeface="Arial" panose="020B0604020202020204" pitchFamily="34" charset="0"/>
              <a:buChar char="•"/>
            </a:pPr>
            <a:r>
              <a:rPr lang="en-US" altLang="en-US" sz="2000" dirty="0" smtClean="0"/>
              <a:t>Advises </a:t>
            </a:r>
            <a:r>
              <a:rPr lang="en-US" altLang="en-US" sz="2000" dirty="0"/>
              <a:t>unit chaplain on ceremony procedures as needed </a:t>
            </a:r>
          </a:p>
        </p:txBody>
      </p:sp>
      <p:sp>
        <p:nvSpPr>
          <p:cNvPr id="18437" name="TextBox 2"/>
          <p:cNvSpPr txBox="1">
            <a:spLocks noChangeArrowheads="1"/>
          </p:cNvSpPr>
          <p:nvPr/>
        </p:nvSpPr>
        <p:spPr bwMode="auto">
          <a:xfrm>
            <a:off x="777875" y="3241675"/>
            <a:ext cx="7772400" cy="461665"/>
          </a:xfrm>
          <a:prstGeom prst="rect">
            <a:avLst/>
          </a:prstGeom>
          <a:noFill/>
          <a:ln w="9525">
            <a:noFill/>
            <a:miter lim="800000"/>
            <a:headEnd/>
            <a:tailEnd/>
          </a:ln>
        </p:spPr>
        <p:txBody>
          <a:bodyPr>
            <a:spAutoFit/>
          </a:bodyPr>
          <a:lstStyle/>
          <a:p>
            <a:pPr algn="ctr" eaLnBrk="1" hangingPunct="1"/>
            <a:r>
              <a:rPr lang="en-US" altLang="en-US" sz="2400" b="1" dirty="0" smtClean="0"/>
              <a:t>Band</a:t>
            </a:r>
            <a:endParaRPr lang="en-US" altLang="en-US" sz="2200" dirty="0"/>
          </a:p>
        </p:txBody>
      </p:sp>
      <p:cxnSp>
        <p:nvCxnSpPr>
          <p:cNvPr id="7" name="Straight Connector 6"/>
          <p:cNvCxnSpPr/>
          <p:nvPr/>
        </p:nvCxnSpPr>
        <p:spPr>
          <a:xfrm flipH="1">
            <a:off x="184150" y="3241675"/>
            <a:ext cx="8959850" cy="0"/>
          </a:xfrm>
          <a:prstGeom prst="line">
            <a:avLst/>
          </a:prstGeom>
        </p:spPr>
        <p:style>
          <a:lnRef idx="3">
            <a:schemeClr val="dk1"/>
          </a:lnRef>
          <a:fillRef idx="0">
            <a:schemeClr val="dk1"/>
          </a:fillRef>
          <a:effectRef idx="2">
            <a:schemeClr val="dk1"/>
          </a:effectRef>
          <a:fontRef idx="minor">
            <a:schemeClr val="tx1"/>
          </a:fontRef>
        </p:style>
      </p:cxnSp>
      <p:sp>
        <p:nvSpPr>
          <p:cNvPr id="18439" name="TextBox 1"/>
          <p:cNvSpPr txBox="1">
            <a:spLocks noChangeArrowheads="1"/>
          </p:cNvSpPr>
          <p:nvPr/>
        </p:nvSpPr>
        <p:spPr bwMode="auto">
          <a:xfrm>
            <a:off x="549275" y="4374833"/>
            <a:ext cx="8001000" cy="1323975"/>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a:t>Plays “Hymn To The Fallen</a:t>
            </a:r>
            <a:r>
              <a:rPr lang="en-US" altLang="en-US" sz="2000" dirty="0" smtClean="0"/>
              <a:t>”</a:t>
            </a:r>
            <a:r>
              <a:rPr lang="en-US" altLang="en-US" sz="2000" dirty="0" smtClean="0"/>
              <a:t> </a:t>
            </a:r>
            <a:r>
              <a:rPr lang="en-US" altLang="en-US" sz="2000" dirty="0"/>
              <a:t>while Hero is moving</a:t>
            </a:r>
          </a:p>
          <a:p>
            <a:pPr marL="342900" indent="-342900" eaLnBrk="1" hangingPunct="1">
              <a:buFont typeface="Arial" panose="020B0604020202020204" pitchFamily="34" charset="0"/>
              <a:buChar char="•"/>
            </a:pPr>
            <a:r>
              <a:rPr lang="en-US" altLang="en-US" sz="2000" dirty="0" smtClean="0"/>
              <a:t>Plays </a:t>
            </a:r>
            <a:r>
              <a:rPr lang="en-US" altLang="en-US" sz="2000" dirty="0"/>
              <a:t>music in accordance with Hero home nation guidelines as necessary</a:t>
            </a:r>
          </a:p>
          <a:p>
            <a:pPr marL="342900" indent="-342900" eaLnBrk="1" hangingPunct="1">
              <a:buFont typeface="Arial" panose="020B0604020202020204" pitchFamily="34" charset="0"/>
              <a:buChar char="•"/>
            </a:pPr>
            <a:r>
              <a:rPr lang="en-US" altLang="en-US" sz="2000" dirty="0" smtClean="0"/>
              <a:t>Band </a:t>
            </a:r>
            <a:r>
              <a:rPr lang="en-US" altLang="en-US" sz="2000" dirty="0"/>
              <a:t>is not a requirement if unit is unable to support with a band. </a:t>
            </a:r>
          </a:p>
        </p:txBody>
      </p:sp>
    </p:spTree>
    <p:extLst>
      <p:ext uri="{BB962C8B-B14F-4D97-AF65-F5344CB8AC3E}">
        <p14:creationId xmlns:p14="http://schemas.microsoft.com/office/powerpoint/2010/main" val="3287903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cxnSp>
        <p:nvCxnSpPr>
          <p:cNvPr id="4" name="Straight Connector 3"/>
          <p:cNvCxnSpPr/>
          <p:nvPr/>
        </p:nvCxnSpPr>
        <p:spPr>
          <a:xfrm flipH="1">
            <a:off x="184150" y="3200400"/>
            <a:ext cx="8959850" cy="0"/>
          </a:xfrm>
          <a:prstGeom prst="line">
            <a:avLst/>
          </a:prstGeom>
        </p:spPr>
        <p:style>
          <a:lnRef idx="3">
            <a:schemeClr val="dk1"/>
          </a:lnRef>
          <a:fillRef idx="0">
            <a:schemeClr val="dk1"/>
          </a:fillRef>
          <a:effectRef idx="2">
            <a:schemeClr val="dk1"/>
          </a:effectRef>
          <a:fontRef idx="minor">
            <a:schemeClr val="tx1"/>
          </a:fontRef>
        </p:style>
      </p:cxnSp>
      <p:sp>
        <p:nvSpPr>
          <p:cNvPr id="19460" name="TextBox 2"/>
          <p:cNvSpPr txBox="1">
            <a:spLocks noChangeArrowheads="1"/>
          </p:cNvSpPr>
          <p:nvPr/>
        </p:nvSpPr>
        <p:spPr bwMode="auto">
          <a:xfrm>
            <a:off x="1225550" y="155448"/>
            <a:ext cx="7518400" cy="461963"/>
          </a:xfrm>
          <a:prstGeom prst="rect">
            <a:avLst/>
          </a:prstGeom>
          <a:noFill/>
          <a:ln w="9525">
            <a:noFill/>
            <a:miter lim="800000"/>
            <a:headEnd/>
            <a:tailEnd/>
          </a:ln>
        </p:spPr>
        <p:txBody>
          <a:bodyPr>
            <a:spAutoFit/>
          </a:bodyPr>
          <a:lstStyle/>
          <a:p>
            <a:pPr algn="ctr" eaLnBrk="1" hangingPunct="1"/>
            <a:r>
              <a:rPr lang="en-US" altLang="en-US" sz="2400" b="1" dirty="0"/>
              <a:t>VIP Formation </a:t>
            </a:r>
            <a:r>
              <a:rPr lang="en-US" altLang="en-US" sz="2400" b="1" dirty="0" smtClean="0"/>
              <a:t>NCOIC</a:t>
            </a:r>
            <a:endParaRPr lang="en-US" altLang="en-US" sz="2400" dirty="0"/>
          </a:p>
        </p:txBody>
      </p:sp>
      <p:sp>
        <p:nvSpPr>
          <p:cNvPr id="19461" name="TextBox 1"/>
          <p:cNvSpPr txBox="1">
            <a:spLocks noChangeArrowheads="1"/>
          </p:cNvSpPr>
          <p:nvPr/>
        </p:nvSpPr>
        <p:spPr bwMode="auto">
          <a:xfrm>
            <a:off x="838200" y="1524000"/>
            <a:ext cx="8001000" cy="1016000"/>
          </a:xfrm>
          <a:prstGeom prst="rect">
            <a:avLst/>
          </a:prstGeom>
          <a:noFill/>
          <a:ln w="9525">
            <a:noFill/>
            <a:miter lim="800000"/>
            <a:headEnd/>
            <a:tailEnd/>
          </a:ln>
        </p:spPr>
        <p:txBody>
          <a:bodyPr>
            <a:spAutoFit/>
          </a:bodyPr>
          <a:lstStyle/>
          <a:p>
            <a:pPr eaLnBrk="1" hangingPunct="1">
              <a:buFont typeface="Arial" charset="0"/>
              <a:buChar char="•"/>
            </a:pPr>
            <a:r>
              <a:rPr lang="en-US" altLang="en-US" sz="2000"/>
              <a:t> Calls commands to VIP formation during ceremony</a:t>
            </a:r>
          </a:p>
          <a:p>
            <a:pPr eaLnBrk="1" hangingPunct="1">
              <a:buFont typeface="Arial" charset="0"/>
              <a:buChar char="•"/>
            </a:pPr>
            <a:r>
              <a:rPr lang="en-US" altLang="en-US" sz="2000"/>
              <a:t> Guides individuals from VIP formation to board aircraft to pay final respects if applicable </a:t>
            </a:r>
          </a:p>
        </p:txBody>
      </p:sp>
      <p:sp>
        <p:nvSpPr>
          <p:cNvPr id="19462" name="TextBox 2"/>
          <p:cNvSpPr txBox="1">
            <a:spLocks noChangeArrowheads="1"/>
          </p:cNvSpPr>
          <p:nvPr/>
        </p:nvSpPr>
        <p:spPr bwMode="auto">
          <a:xfrm>
            <a:off x="971550" y="3200400"/>
            <a:ext cx="7772400" cy="461962"/>
          </a:xfrm>
          <a:prstGeom prst="rect">
            <a:avLst/>
          </a:prstGeom>
          <a:noFill/>
          <a:ln w="9525">
            <a:noFill/>
            <a:miter lim="800000"/>
            <a:headEnd/>
            <a:tailEnd/>
          </a:ln>
        </p:spPr>
        <p:txBody>
          <a:bodyPr>
            <a:spAutoFit/>
          </a:bodyPr>
          <a:lstStyle/>
          <a:p>
            <a:pPr algn="ctr" eaLnBrk="1" hangingPunct="1"/>
            <a:r>
              <a:rPr lang="en-US" altLang="en-US" sz="2400" b="1" dirty="0" smtClean="0"/>
              <a:t>SJS/JVB</a:t>
            </a:r>
            <a:endParaRPr lang="en-US" altLang="en-US" sz="2400" dirty="0"/>
          </a:p>
        </p:txBody>
      </p:sp>
      <p:sp>
        <p:nvSpPr>
          <p:cNvPr id="19463" name="TextBox 1"/>
          <p:cNvSpPr txBox="1">
            <a:spLocks noChangeArrowheads="1"/>
          </p:cNvSpPr>
          <p:nvPr/>
        </p:nvSpPr>
        <p:spPr bwMode="auto">
          <a:xfrm>
            <a:off x="838200" y="4218830"/>
            <a:ext cx="8001000" cy="1938992"/>
          </a:xfrm>
          <a:prstGeom prst="rect">
            <a:avLst/>
          </a:prstGeom>
          <a:noFill/>
          <a:ln w="9525">
            <a:noFill/>
            <a:miter lim="800000"/>
            <a:headEnd/>
            <a:tailEnd/>
          </a:ln>
        </p:spPr>
        <p:txBody>
          <a:bodyPr>
            <a:spAutoFit/>
          </a:bodyPr>
          <a:lstStyle/>
          <a:p>
            <a:pPr eaLnBrk="1" hangingPunct="1">
              <a:buFont typeface="Arial" charset="0"/>
              <a:buChar char="•"/>
            </a:pPr>
            <a:r>
              <a:rPr lang="en-US" altLang="en-US" sz="2000" dirty="0" smtClean="0"/>
              <a:t> Coordinates with 455 EOSS and J3 SGM for timeline </a:t>
            </a:r>
          </a:p>
          <a:p>
            <a:pPr eaLnBrk="1" hangingPunct="1">
              <a:buFont typeface="Arial" charset="0"/>
              <a:buChar char="•"/>
            </a:pPr>
            <a:r>
              <a:rPr lang="en-US" altLang="en-US" sz="2000" dirty="0" smtClean="0"/>
              <a:t> Coordinates </a:t>
            </a:r>
            <a:r>
              <a:rPr lang="en-US" altLang="en-US" sz="2000" dirty="0"/>
              <a:t>with </a:t>
            </a:r>
            <a:r>
              <a:rPr lang="en-US" altLang="en-US" sz="2000" dirty="0" smtClean="0"/>
              <a:t>COMRS XO to </a:t>
            </a:r>
            <a:r>
              <a:rPr lang="en-US" altLang="en-US" sz="2000" dirty="0"/>
              <a:t>identify ceremony VIPs</a:t>
            </a:r>
          </a:p>
          <a:p>
            <a:pPr eaLnBrk="1" hangingPunct="1">
              <a:buFont typeface="Arial" charset="0"/>
              <a:buChar char="•"/>
            </a:pPr>
            <a:r>
              <a:rPr lang="en-US" altLang="en-US" sz="2000" dirty="0"/>
              <a:t> Coordinates with </a:t>
            </a:r>
            <a:r>
              <a:rPr lang="en-US" altLang="en-US" sz="2000" dirty="0" smtClean="0"/>
              <a:t>COMRS XO for transportation (ground/air) </a:t>
            </a:r>
            <a:r>
              <a:rPr lang="en-US" altLang="en-US" sz="2000" dirty="0"/>
              <a:t>of </a:t>
            </a:r>
            <a:r>
              <a:rPr lang="en-US" altLang="en-US" sz="2000" dirty="0" smtClean="0"/>
              <a:t>VIPs</a:t>
            </a:r>
          </a:p>
          <a:p>
            <a:pPr eaLnBrk="1" hangingPunct="1">
              <a:buFont typeface="Arial" charset="0"/>
              <a:buChar char="•"/>
            </a:pPr>
            <a:r>
              <a:rPr lang="en-US" altLang="en-US" sz="2000" dirty="0" smtClean="0"/>
              <a:t> Coordinates DV visits to hospital as required (medal presentation if necessary) </a:t>
            </a:r>
            <a:endParaRPr lang="en-US" altLang="en-US" sz="2000" dirty="0"/>
          </a:p>
          <a:p>
            <a:pPr eaLnBrk="1" hangingPunct="1">
              <a:buFont typeface="Arial" charset="0"/>
              <a:buChar char="•"/>
            </a:pPr>
            <a:r>
              <a:rPr lang="en-US" altLang="en-US" sz="2000" dirty="0"/>
              <a:t> Notifies higher </a:t>
            </a:r>
            <a:r>
              <a:rPr lang="en-US" altLang="en-US" sz="2000" dirty="0" smtClean="0"/>
              <a:t>HQs </a:t>
            </a:r>
            <a:r>
              <a:rPr lang="en-US" altLang="en-US" sz="2000" dirty="0"/>
              <a:t>of changes to ceremony timeline</a:t>
            </a:r>
          </a:p>
        </p:txBody>
      </p:sp>
    </p:spTree>
    <p:extLst>
      <p:ext uri="{BB962C8B-B14F-4D97-AF65-F5344CB8AC3E}">
        <p14:creationId xmlns:p14="http://schemas.microsoft.com/office/powerpoint/2010/main" val="28403921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7-Point Star 4"/>
          <p:cNvSpPr/>
          <p:nvPr/>
        </p:nvSpPr>
        <p:spPr>
          <a:xfrm>
            <a:off x="714375" y="2162175"/>
            <a:ext cx="1466725" cy="990600"/>
          </a:xfrm>
          <a:prstGeom prst="star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050" b="1" dirty="0">
                <a:solidFill>
                  <a:schemeClr val="tx1"/>
                </a:solidFill>
              </a:rPr>
              <a:t>Casualty on the battlefield</a:t>
            </a:r>
          </a:p>
        </p:txBody>
      </p:sp>
      <p:sp>
        <p:nvSpPr>
          <p:cNvPr id="16" name="Rectangle 15"/>
          <p:cNvSpPr/>
          <p:nvPr/>
        </p:nvSpPr>
        <p:spPr>
          <a:xfrm>
            <a:off x="7527925" y="1905576"/>
            <a:ext cx="768350" cy="1447800"/>
          </a:xfrm>
          <a:prstGeom prst="rect">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dirty="0"/>
              <a:t>HERO received at Mortuary Affairs </a:t>
            </a:r>
            <a:endParaRPr lang="en-US" sz="800" dirty="0" smtClean="0"/>
          </a:p>
          <a:p>
            <a:pPr algn="ctr" eaLnBrk="1" fontAlgn="auto" hangingPunct="1">
              <a:spcBef>
                <a:spcPts val="0"/>
              </a:spcBef>
              <a:spcAft>
                <a:spcPts val="0"/>
              </a:spcAft>
              <a:defRPr/>
            </a:pPr>
            <a:endParaRPr lang="en-US" sz="800" dirty="0" smtClean="0"/>
          </a:p>
          <a:p>
            <a:pPr algn="ctr" eaLnBrk="1" fontAlgn="auto" hangingPunct="1">
              <a:spcBef>
                <a:spcPts val="0"/>
              </a:spcBef>
              <a:spcAft>
                <a:spcPts val="0"/>
              </a:spcAft>
              <a:defRPr/>
            </a:pPr>
            <a:r>
              <a:rPr lang="en-US" sz="800" dirty="0" smtClean="0"/>
              <a:t>4 </a:t>
            </a:r>
            <a:r>
              <a:rPr lang="en-US" sz="800" dirty="0"/>
              <a:t>Hours prep per HERO. then MACP request flight.</a:t>
            </a:r>
          </a:p>
        </p:txBody>
      </p:sp>
      <p:sp>
        <p:nvSpPr>
          <p:cNvPr id="27" name="Hexagon 26"/>
          <p:cNvSpPr/>
          <p:nvPr/>
        </p:nvSpPr>
        <p:spPr>
          <a:xfrm>
            <a:off x="1133412" y="3697287"/>
            <a:ext cx="1281112" cy="958850"/>
          </a:xfrm>
          <a:prstGeom prst="hexago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dirty="0"/>
              <a:t>Initial Rehearsals for Ramp is 2 </a:t>
            </a:r>
            <a:r>
              <a:rPr lang="en-US" sz="800" dirty="0" smtClean="0"/>
              <a:t>hours (preferably)</a:t>
            </a:r>
          </a:p>
          <a:p>
            <a:pPr algn="ctr" eaLnBrk="1" fontAlgn="auto" hangingPunct="1">
              <a:spcBef>
                <a:spcPts val="0"/>
              </a:spcBef>
              <a:spcAft>
                <a:spcPts val="0"/>
              </a:spcAft>
              <a:defRPr/>
            </a:pPr>
            <a:r>
              <a:rPr lang="en-US" sz="800" dirty="0" smtClean="0"/>
              <a:t> </a:t>
            </a:r>
            <a:r>
              <a:rPr lang="en-US" sz="800" dirty="0"/>
              <a:t>prior to ceremony execution.</a:t>
            </a:r>
          </a:p>
        </p:txBody>
      </p:sp>
      <p:sp>
        <p:nvSpPr>
          <p:cNvPr id="28" name="Down Arrow 27"/>
          <p:cNvSpPr/>
          <p:nvPr/>
        </p:nvSpPr>
        <p:spPr>
          <a:xfrm rot="5400000">
            <a:off x="2886409" y="3594559"/>
            <a:ext cx="381000" cy="1134143"/>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9" name="Rounded Rectangle 28"/>
          <p:cNvSpPr/>
          <p:nvPr/>
        </p:nvSpPr>
        <p:spPr>
          <a:xfrm>
            <a:off x="1412750" y="5314950"/>
            <a:ext cx="768350" cy="719138"/>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dirty="0"/>
              <a:t>I hour Prior is Full Dress rehearsal w/ parent unit.</a:t>
            </a:r>
          </a:p>
        </p:txBody>
      </p:sp>
      <p:sp>
        <p:nvSpPr>
          <p:cNvPr id="30" name="Down Arrow 29"/>
          <p:cNvSpPr/>
          <p:nvPr/>
        </p:nvSpPr>
        <p:spPr>
          <a:xfrm rot="16200000">
            <a:off x="2351058" y="5363336"/>
            <a:ext cx="381000" cy="57474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1" name="Rounded Rectangle 30"/>
          <p:cNvSpPr/>
          <p:nvPr/>
        </p:nvSpPr>
        <p:spPr>
          <a:xfrm>
            <a:off x="2903537" y="5293520"/>
            <a:ext cx="2935288" cy="740568"/>
          </a:xfrm>
          <a:prstGeom prst="roundRect">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u="sng" dirty="0" smtClean="0"/>
              <a:t>30 MINS PRIOR</a:t>
            </a:r>
          </a:p>
          <a:p>
            <a:pPr algn="ctr" eaLnBrk="1" fontAlgn="auto" hangingPunct="1">
              <a:spcBef>
                <a:spcPts val="0"/>
              </a:spcBef>
              <a:spcAft>
                <a:spcPts val="0"/>
              </a:spcAft>
              <a:defRPr/>
            </a:pPr>
            <a:r>
              <a:rPr lang="en-US" sz="800" dirty="0" smtClean="0"/>
              <a:t>Ramp NCOIC is in direct coordination with MACP </a:t>
            </a:r>
          </a:p>
          <a:p>
            <a:pPr algn="ctr" eaLnBrk="1" fontAlgn="auto" hangingPunct="1">
              <a:spcBef>
                <a:spcPts val="0"/>
              </a:spcBef>
              <a:spcAft>
                <a:spcPts val="0"/>
              </a:spcAft>
              <a:defRPr/>
            </a:pPr>
            <a:r>
              <a:rPr lang="en-US" sz="800" dirty="0" smtClean="0"/>
              <a:t>VIPs and Unit are in Formation</a:t>
            </a:r>
          </a:p>
          <a:p>
            <a:pPr algn="ctr" eaLnBrk="1" fontAlgn="auto" hangingPunct="1">
              <a:spcBef>
                <a:spcPts val="0"/>
              </a:spcBef>
              <a:spcAft>
                <a:spcPts val="0"/>
              </a:spcAft>
              <a:defRPr/>
            </a:pPr>
            <a:r>
              <a:rPr lang="en-US" sz="800" dirty="0" smtClean="0"/>
              <a:t>Color Guard and Pall Bearers are in position</a:t>
            </a:r>
          </a:p>
          <a:p>
            <a:pPr algn="ctr" eaLnBrk="1" fontAlgn="auto" hangingPunct="1">
              <a:spcBef>
                <a:spcPts val="0"/>
              </a:spcBef>
              <a:spcAft>
                <a:spcPts val="0"/>
              </a:spcAft>
              <a:defRPr/>
            </a:pPr>
            <a:endParaRPr lang="en-US" sz="800" dirty="0"/>
          </a:p>
        </p:txBody>
      </p:sp>
      <p:sp>
        <p:nvSpPr>
          <p:cNvPr id="20510" name="TextBox 35"/>
          <p:cNvSpPr txBox="1">
            <a:spLocks noChangeArrowheads="1"/>
          </p:cNvSpPr>
          <p:nvPr/>
        </p:nvSpPr>
        <p:spPr bwMode="auto">
          <a:xfrm>
            <a:off x="942975" y="3374925"/>
            <a:ext cx="1700149" cy="307777"/>
          </a:xfrm>
          <a:prstGeom prst="rect">
            <a:avLst/>
          </a:prstGeom>
          <a:noFill/>
          <a:ln w="9525">
            <a:noFill/>
            <a:miter lim="800000"/>
            <a:headEnd/>
            <a:tailEnd/>
          </a:ln>
        </p:spPr>
        <p:txBody>
          <a:bodyPr wrap="square">
            <a:spAutoFit/>
          </a:bodyPr>
          <a:lstStyle/>
          <a:p>
            <a:pPr algn="ctr" eaLnBrk="1" hangingPunct="1"/>
            <a:r>
              <a:rPr lang="en-US" altLang="en-US" sz="1400" dirty="0">
                <a:latin typeface="Calibri" pitchFamily="34" charset="0"/>
              </a:rPr>
              <a:t>Ceremonies NCOIC</a:t>
            </a:r>
          </a:p>
        </p:txBody>
      </p:sp>
      <p:sp>
        <p:nvSpPr>
          <p:cNvPr id="20511" name="TextBox 36"/>
          <p:cNvSpPr txBox="1">
            <a:spLocks noChangeArrowheads="1"/>
          </p:cNvSpPr>
          <p:nvPr/>
        </p:nvSpPr>
        <p:spPr bwMode="auto">
          <a:xfrm>
            <a:off x="1382680" y="5000625"/>
            <a:ext cx="798420" cy="307777"/>
          </a:xfrm>
          <a:prstGeom prst="rect">
            <a:avLst/>
          </a:prstGeom>
          <a:noFill/>
          <a:ln w="9525">
            <a:noFill/>
            <a:miter lim="800000"/>
            <a:headEnd/>
            <a:tailEnd/>
          </a:ln>
        </p:spPr>
        <p:txBody>
          <a:bodyPr wrap="square">
            <a:spAutoFit/>
          </a:bodyPr>
          <a:lstStyle/>
          <a:p>
            <a:pPr algn="ctr" eaLnBrk="1" hangingPunct="1"/>
            <a:r>
              <a:rPr lang="en-US" altLang="en-US" sz="1400" dirty="0" smtClean="0">
                <a:latin typeface="Calibri" pitchFamily="34" charset="0"/>
              </a:rPr>
              <a:t>J3 </a:t>
            </a:r>
            <a:r>
              <a:rPr lang="en-US" altLang="en-US" sz="1400" dirty="0">
                <a:latin typeface="Calibri" pitchFamily="34" charset="0"/>
              </a:rPr>
              <a:t>SGM</a:t>
            </a:r>
          </a:p>
        </p:txBody>
      </p:sp>
      <p:sp>
        <p:nvSpPr>
          <p:cNvPr id="20512" name="TextBox 37"/>
          <p:cNvSpPr txBox="1">
            <a:spLocks noChangeArrowheads="1"/>
          </p:cNvSpPr>
          <p:nvPr/>
        </p:nvSpPr>
        <p:spPr bwMode="auto">
          <a:xfrm>
            <a:off x="2903537" y="4992687"/>
            <a:ext cx="2935288" cy="307975"/>
          </a:xfrm>
          <a:prstGeom prst="rect">
            <a:avLst/>
          </a:prstGeom>
          <a:noFill/>
          <a:ln w="9525">
            <a:noFill/>
            <a:miter lim="800000"/>
            <a:headEnd/>
            <a:tailEnd/>
          </a:ln>
        </p:spPr>
        <p:txBody>
          <a:bodyPr wrap="square">
            <a:spAutoFit/>
          </a:bodyPr>
          <a:lstStyle/>
          <a:p>
            <a:pPr algn="ctr" eaLnBrk="1" hangingPunct="1"/>
            <a:r>
              <a:rPr lang="en-US" altLang="en-US" sz="1400" dirty="0" smtClean="0">
                <a:latin typeface="Calibri" pitchFamily="34" charset="0"/>
              </a:rPr>
              <a:t>Ramp NCOIC</a:t>
            </a:r>
            <a:endParaRPr lang="en-US" altLang="en-US" sz="1400" dirty="0">
              <a:latin typeface="Calibri" pitchFamily="34" charset="0"/>
            </a:endParaRPr>
          </a:p>
        </p:txBody>
      </p:sp>
      <p:sp>
        <p:nvSpPr>
          <p:cNvPr id="35" name="7-Point Star 34"/>
          <p:cNvSpPr/>
          <p:nvPr/>
        </p:nvSpPr>
        <p:spPr>
          <a:xfrm>
            <a:off x="7213600" y="5089525"/>
            <a:ext cx="1244600" cy="1017588"/>
          </a:xfrm>
          <a:prstGeom prst="star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dirty="0"/>
              <a:t>CEREMONY EXECUTION</a:t>
            </a:r>
          </a:p>
        </p:txBody>
      </p:sp>
      <p:sp>
        <p:nvSpPr>
          <p:cNvPr id="36" name="Down Arrow 35"/>
          <p:cNvSpPr/>
          <p:nvPr/>
        </p:nvSpPr>
        <p:spPr>
          <a:xfrm rot="16200000">
            <a:off x="6304727" y="5106954"/>
            <a:ext cx="381000" cy="1087503"/>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0517" name="TextBox 43"/>
          <p:cNvSpPr txBox="1">
            <a:spLocks noChangeArrowheads="1"/>
          </p:cNvSpPr>
          <p:nvPr/>
        </p:nvSpPr>
        <p:spPr bwMode="auto">
          <a:xfrm>
            <a:off x="3446466" y="1112837"/>
            <a:ext cx="3797483" cy="307975"/>
          </a:xfrm>
          <a:prstGeom prst="rect">
            <a:avLst/>
          </a:prstGeom>
          <a:noFill/>
          <a:ln w="9525">
            <a:noFill/>
            <a:miter lim="800000"/>
            <a:headEnd/>
            <a:tailEnd/>
          </a:ln>
        </p:spPr>
        <p:txBody>
          <a:bodyPr wrap="square">
            <a:spAutoFit/>
          </a:bodyPr>
          <a:lstStyle/>
          <a:p>
            <a:pPr algn="ctr" eaLnBrk="1" hangingPunct="1"/>
            <a:r>
              <a:rPr lang="en-US" altLang="en-US" sz="1400" dirty="0">
                <a:latin typeface="Calibri" pitchFamily="34" charset="0"/>
              </a:rPr>
              <a:t>Staff Coordination</a:t>
            </a:r>
          </a:p>
        </p:txBody>
      </p:sp>
      <p:sp>
        <p:nvSpPr>
          <p:cNvPr id="51" name="Down Arrow 50"/>
          <p:cNvSpPr/>
          <p:nvPr/>
        </p:nvSpPr>
        <p:spPr>
          <a:xfrm rot="16200000">
            <a:off x="4768808" y="-188565"/>
            <a:ext cx="1152799" cy="3797483"/>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0518" name="TextBox 44"/>
          <p:cNvSpPr txBox="1">
            <a:spLocks noChangeArrowheads="1"/>
          </p:cNvSpPr>
          <p:nvPr/>
        </p:nvSpPr>
        <p:spPr bwMode="auto">
          <a:xfrm>
            <a:off x="3609975" y="1513028"/>
            <a:ext cx="2895600" cy="338554"/>
          </a:xfrm>
          <a:prstGeom prst="rect">
            <a:avLst/>
          </a:prstGeom>
          <a:solidFill>
            <a:srgbClr val="00B0F0"/>
          </a:solidFill>
          <a:ln w="9525">
            <a:noFill/>
            <a:miter lim="800000"/>
            <a:headEnd/>
            <a:tailEnd/>
          </a:ln>
        </p:spPr>
        <p:txBody>
          <a:bodyPr>
            <a:spAutoFit/>
          </a:bodyPr>
          <a:lstStyle/>
          <a:p>
            <a:pPr eaLnBrk="1" hangingPunct="1"/>
            <a:r>
              <a:rPr lang="en-US" altLang="en-US" sz="800" dirty="0" smtClean="0">
                <a:solidFill>
                  <a:schemeClr val="bg1"/>
                </a:solidFill>
                <a:latin typeface="Calibri" pitchFamily="34" charset="0"/>
              </a:rPr>
              <a:t>455</a:t>
            </a:r>
            <a:r>
              <a:rPr lang="en-US" altLang="en-US" sz="800" baseline="30000" dirty="0" smtClean="0">
                <a:solidFill>
                  <a:schemeClr val="bg1"/>
                </a:solidFill>
                <a:latin typeface="Calibri" pitchFamily="34" charset="0"/>
              </a:rPr>
              <a:t>th</a:t>
            </a:r>
            <a:r>
              <a:rPr lang="en-US" altLang="en-US" sz="800" dirty="0" smtClean="0">
                <a:solidFill>
                  <a:schemeClr val="bg1"/>
                </a:solidFill>
                <a:latin typeface="Calibri" pitchFamily="34" charset="0"/>
              </a:rPr>
              <a:t> EOSS/J3 begins </a:t>
            </a:r>
            <a:r>
              <a:rPr lang="en-US" altLang="en-US" sz="800" dirty="0">
                <a:solidFill>
                  <a:schemeClr val="bg1"/>
                </a:solidFill>
                <a:latin typeface="Calibri" pitchFamily="34" charset="0"/>
              </a:rPr>
              <a:t>to work time-line </a:t>
            </a:r>
            <a:r>
              <a:rPr lang="en-US" altLang="en-US" sz="800" dirty="0" smtClean="0">
                <a:solidFill>
                  <a:schemeClr val="bg1"/>
                </a:solidFill>
                <a:latin typeface="Calibri" pitchFamily="34" charset="0"/>
              </a:rPr>
              <a:t> keeping JVB informed for Command group and </a:t>
            </a:r>
            <a:r>
              <a:rPr lang="en-US" altLang="en-US" sz="800" dirty="0">
                <a:solidFill>
                  <a:schemeClr val="bg1"/>
                </a:solidFill>
                <a:latin typeface="Calibri" pitchFamily="34" charset="0"/>
              </a:rPr>
              <a:t>GO Ceremony coverage.</a:t>
            </a:r>
          </a:p>
        </p:txBody>
      </p:sp>
      <p:sp>
        <p:nvSpPr>
          <p:cNvPr id="41" name="Title 1"/>
          <p:cNvSpPr>
            <a:spLocks noGrp="1"/>
          </p:cNvSpPr>
          <p:nvPr>
            <p:ph type="title" idx="4294967295"/>
          </p:nvPr>
        </p:nvSpPr>
        <p:spPr>
          <a:xfrm>
            <a:off x="714375" y="178386"/>
            <a:ext cx="7543800" cy="533400"/>
          </a:xfrm>
          <a:prstGeom prst="rect">
            <a:avLst/>
          </a:prstGeom>
        </p:spPr>
        <p:txBody>
          <a:bodyPr>
            <a:normAutofit/>
          </a:bodyPr>
          <a:lstStyle/>
          <a:p>
            <a:pPr algn="ctr" eaLnBrk="1" hangingPunct="1">
              <a:defRPr/>
            </a:pPr>
            <a:r>
              <a:rPr lang="en-US" dirty="0" smtClean="0">
                <a:latin typeface="Arial" charset="0"/>
                <a:cs typeface="Arial" charset="0"/>
              </a:rPr>
              <a:t>       </a:t>
            </a:r>
            <a:r>
              <a:rPr lang="en-US" sz="2400" dirty="0" smtClean="0">
                <a:latin typeface="Arial" charset="0"/>
                <a:cs typeface="Arial" charset="0"/>
              </a:rPr>
              <a:t>JTF-1 HERO Ceremony Work Flow</a:t>
            </a:r>
          </a:p>
        </p:txBody>
      </p:sp>
      <p:sp>
        <p:nvSpPr>
          <p:cNvPr id="44" name="Rounded Rectangle 43"/>
          <p:cNvSpPr/>
          <p:nvPr/>
        </p:nvSpPr>
        <p:spPr>
          <a:xfrm>
            <a:off x="781051" y="1287363"/>
            <a:ext cx="1126332" cy="287337"/>
          </a:xfrm>
          <a:prstGeom prst="roundRect">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u="sng" dirty="0"/>
              <a:t>MACP </a:t>
            </a:r>
            <a:r>
              <a:rPr lang="en-US" sz="800" u="sng" dirty="0" smtClean="0"/>
              <a:t>Notified</a:t>
            </a:r>
          </a:p>
          <a:p>
            <a:pPr algn="ctr" eaLnBrk="1" fontAlgn="auto" hangingPunct="1">
              <a:spcBef>
                <a:spcPts val="0"/>
              </a:spcBef>
              <a:spcAft>
                <a:spcPts val="0"/>
              </a:spcAft>
              <a:defRPr/>
            </a:pPr>
            <a:r>
              <a:rPr lang="en-US" sz="800" dirty="0" smtClean="0"/>
              <a:t>SAR/J1/J3 Notified</a:t>
            </a:r>
            <a:endParaRPr lang="en-US" sz="800" dirty="0"/>
          </a:p>
        </p:txBody>
      </p:sp>
      <p:sp>
        <p:nvSpPr>
          <p:cNvPr id="47" name="Down Arrow 46"/>
          <p:cNvSpPr/>
          <p:nvPr/>
        </p:nvSpPr>
        <p:spPr>
          <a:xfrm rot="10800000">
            <a:off x="1257300" y="1649411"/>
            <a:ext cx="381000" cy="450057"/>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48" name="Down Arrow 47"/>
          <p:cNvSpPr/>
          <p:nvPr/>
        </p:nvSpPr>
        <p:spPr>
          <a:xfrm rot="12919809">
            <a:off x="2121323" y="1569831"/>
            <a:ext cx="424354" cy="841025"/>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49" name="Rounded Rectangle 48"/>
          <p:cNvSpPr/>
          <p:nvPr/>
        </p:nvSpPr>
        <p:spPr>
          <a:xfrm>
            <a:off x="2092325" y="1282916"/>
            <a:ext cx="1219200" cy="287338"/>
          </a:xfrm>
          <a:prstGeom prst="roundRect">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dirty="0" smtClean="0"/>
              <a:t>455</a:t>
            </a:r>
            <a:r>
              <a:rPr lang="en-US" sz="800" baseline="30000" dirty="0" smtClean="0"/>
              <a:t>th</a:t>
            </a:r>
            <a:r>
              <a:rPr lang="en-US" sz="800" dirty="0" smtClean="0"/>
              <a:t> EOSS</a:t>
            </a:r>
            <a:endParaRPr lang="en-US" sz="800" dirty="0"/>
          </a:p>
        </p:txBody>
      </p:sp>
      <p:sp>
        <p:nvSpPr>
          <p:cNvPr id="3" name="Bent Arrow 2"/>
          <p:cNvSpPr/>
          <p:nvPr/>
        </p:nvSpPr>
        <p:spPr>
          <a:xfrm rot="10800000">
            <a:off x="7158224" y="3460749"/>
            <a:ext cx="873124" cy="891381"/>
          </a:xfrm>
          <a:prstGeom prst="ben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Rounded Rectangle 52"/>
          <p:cNvSpPr/>
          <p:nvPr/>
        </p:nvSpPr>
        <p:spPr>
          <a:xfrm>
            <a:off x="3779932" y="3678137"/>
            <a:ext cx="3130550" cy="879475"/>
          </a:xfrm>
          <a:prstGeom prst="roundRect">
            <a:avLst/>
          </a:prstGeom>
          <a:solidFill>
            <a:srgbClr val="00B0F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800" dirty="0" smtClean="0"/>
              <a:t>455</a:t>
            </a:r>
            <a:r>
              <a:rPr lang="en-US" sz="800" baseline="30000" dirty="0" smtClean="0"/>
              <a:t>th</a:t>
            </a:r>
            <a:r>
              <a:rPr lang="en-US" sz="800" dirty="0" smtClean="0"/>
              <a:t> EOSS/J3 SGM/JVB finalize start time of ceremony</a:t>
            </a:r>
          </a:p>
          <a:p>
            <a:pPr algn="ctr" eaLnBrk="1" fontAlgn="auto" hangingPunct="1">
              <a:spcBef>
                <a:spcPts val="0"/>
              </a:spcBef>
              <a:spcAft>
                <a:spcPts val="0"/>
              </a:spcAft>
              <a:defRPr/>
            </a:pPr>
            <a:r>
              <a:rPr lang="en-US" sz="800" dirty="0" smtClean="0"/>
              <a:t>JVB notifies VIPs and arranges  ground/air movement</a:t>
            </a:r>
          </a:p>
          <a:p>
            <a:pPr algn="ctr" eaLnBrk="1" fontAlgn="auto" hangingPunct="1">
              <a:spcBef>
                <a:spcPts val="0"/>
              </a:spcBef>
              <a:spcAft>
                <a:spcPts val="0"/>
              </a:spcAft>
              <a:defRPr/>
            </a:pPr>
            <a:r>
              <a:rPr lang="en-US" sz="800" dirty="0" smtClean="0"/>
              <a:t>J3 SGM notifies Ramp NCOIC/RSSB/CSSB</a:t>
            </a:r>
          </a:p>
          <a:p>
            <a:pPr algn="ctr" eaLnBrk="1" fontAlgn="auto" hangingPunct="1">
              <a:spcBef>
                <a:spcPts val="0"/>
              </a:spcBef>
              <a:spcAft>
                <a:spcPts val="0"/>
              </a:spcAft>
              <a:defRPr/>
            </a:pPr>
            <a:r>
              <a:rPr lang="en-US" sz="800" dirty="0" smtClean="0"/>
              <a:t>CSSB notifies MACP of ceremony start time</a:t>
            </a:r>
          </a:p>
          <a:p>
            <a:pPr algn="ctr" eaLnBrk="1" fontAlgn="auto" hangingPunct="1">
              <a:spcBef>
                <a:spcPts val="0"/>
              </a:spcBef>
              <a:spcAft>
                <a:spcPts val="0"/>
              </a:spcAft>
              <a:defRPr/>
            </a:pPr>
            <a:r>
              <a:rPr lang="en-US" sz="800" dirty="0" smtClean="0"/>
              <a:t>Ramp NCOIC notifies  teams</a:t>
            </a:r>
            <a:endParaRPr lang="en-US" sz="800" dirty="0"/>
          </a:p>
        </p:txBody>
      </p:sp>
      <p:sp>
        <p:nvSpPr>
          <p:cNvPr id="54" name="TextBox 36"/>
          <p:cNvSpPr txBox="1">
            <a:spLocks noChangeArrowheads="1"/>
          </p:cNvSpPr>
          <p:nvPr/>
        </p:nvSpPr>
        <p:spPr bwMode="auto">
          <a:xfrm>
            <a:off x="3779932" y="3373238"/>
            <a:ext cx="3130549" cy="307777"/>
          </a:xfrm>
          <a:prstGeom prst="rect">
            <a:avLst/>
          </a:prstGeom>
          <a:noFill/>
          <a:ln w="9525">
            <a:noFill/>
            <a:miter lim="800000"/>
            <a:headEnd/>
            <a:tailEnd/>
          </a:ln>
        </p:spPr>
        <p:txBody>
          <a:bodyPr wrap="square">
            <a:spAutoFit/>
          </a:bodyPr>
          <a:lstStyle/>
          <a:p>
            <a:pPr algn="ctr" eaLnBrk="1" hangingPunct="1"/>
            <a:r>
              <a:rPr lang="en-US" altLang="en-US" sz="1400" dirty="0" smtClean="0">
                <a:latin typeface="Calibri" pitchFamily="34" charset="0"/>
              </a:rPr>
              <a:t>455 EOSS/J3 SGM/JVB</a:t>
            </a:r>
            <a:endParaRPr lang="en-US" altLang="en-US" sz="1400" dirty="0">
              <a:latin typeface="Calibri" pitchFamily="34" charset="0"/>
            </a:endParaRPr>
          </a:p>
        </p:txBody>
      </p:sp>
      <p:sp>
        <p:nvSpPr>
          <p:cNvPr id="55" name="Down Arrow 54"/>
          <p:cNvSpPr/>
          <p:nvPr/>
        </p:nvSpPr>
        <p:spPr>
          <a:xfrm>
            <a:off x="1606425" y="4732337"/>
            <a:ext cx="381000" cy="320675"/>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2" name="TextBox 43"/>
          <p:cNvSpPr txBox="1">
            <a:spLocks noChangeArrowheads="1"/>
          </p:cNvSpPr>
          <p:nvPr/>
        </p:nvSpPr>
        <p:spPr bwMode="auto">
          <a:xfrm>
            <a:off x="7527926" y="1594442"/>
            <a:ext cx="768350" cy="307777"/>
          </a:xfrm>
          <a:prstGeom prst="rect">
            <a:avLst/>
          </a:prstGeom>
          <a:noFill/>
          <a:ln w="9525">
            <a:noFill/>
            <a:miter lim="800000"/>
            <a:headEnd/>
            <a:tailEnd/>
          </a:ln>
        </p:spPr>
        <p:txBody>
          <a:bodyPr wrap="square">
            <a:spAutoFit/>
          </a:bodyPr>
          <a:lstStyle/>
          <a:p>
            <a:pPr algn="ctr" eaLnBrk="1" hangingPunct="1"/>
            <a:r>
              <a:rPr lang="en-US" altLang="en-US" sz="1400" dirty="0" smtClean="0">
                <a:latin typeface="Calibri" pitchFamily="34" charset="0"/>
              </a:rPr>
              <a:t>MACP</a:t>
            </a:r>
            <a:endParaRPr lang="en-US" altLang="en-US" sz="1400" dirty="0">
              <a:latin typeface="Calibri" pitchFamily="34" charset="0"/>
            </a:endParaRPr>
          </a:p>
        </p:txBody>
      </p:sp>
    </p:spTree>
    <p:extLst>
      <p:ext uri="{BB962C8B-B14F-4D97-AF65-F5344CB8AC3E}">
        <p14:creationId xmlns:p14="http://schemas.microsoft.com/office/powerpoint/2010/main" val="382931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838200" y="-484314"/>
            <a:ext cx="7772400" cy="822325"/>
          </a:xfrm>
          <a:prstGeom prst="rect">
            <a:avLst/>
          </a:prstGeom>
        </p:spPr>
        <p:txBody>
          <a:bodyPr/>
          <a:lstStyle/>
          <a:p>
            <a:pPr algn="ctr" eaLnBrk="1" hangingPunct="1"/>
            <a:r>
              <a:rPr lang="en-US" altLang="en-US" dirty="0" smtClean="0">
                <a:latin typeface="Arial" charset="0"/>
                <a:cs typeface="Arial" charset="0"/>
              </a:rPr>
              <a:t/>
            </a:r>
            <a:br>
              <a:rPr lang="en-US" altLang="en-US" dirty="0" smtClean="0">
                <a:latin typeface="Arial" charset="0"/>
                <a:cs typeface="Arial" charset="0"/>
              </a:rPr>
            </a:br>
            <a:r>
              <a:rPr lang="en-US" altLang="en-US" dirty="0" smtClean="0">
                <a:latin typeface="Arial" charset="0"/>
                <a:cs typeface="Arial" charset="0"/>
              </a:rPr>
              <a:t>Decision Point  </a:t>
            </a:r>
            <a:br>
              <a:rPr lang="en-US" altLang="en-US" dirty="0" smtClean="0">
                <a:latin typeface="Arial" charset="0"/>
                <a:cs typeface="Arial" charset="0"/>
              </a:rPr>
            </a:br>
            <a:r>
              <a:rPr lang="en-US" altLang="en-US" dirty="0" smtClean="0">
                <a:latin typeface="Arial" charset="0"/>
                <a:cs typeface="Arial" charset="0"/>
              </a:rPr>
              <a:t>(Release Flight Information) </a:t>
            </a:r>
            <a:br>
              <a:rPr lang="en-US" altLang="en-US" dirty="0" smtClean="0">
                <a:latin typeface="Arial" charset="0"/>
                <a:cs typeface="Arial" charset="0"/>
              </a:rPr>
            </a:br>
            <a:endParaRPr lang="en-US" altLang="en-US" dirty="0" smtClean="0">
              <a:latin typeface="Arial" charset="0"/>
              <a:cs typeface="Arial" charset="0"/>
            </a:endParaRPr>
          </a:p>
        </p:txBody>
      </p:sp>
      <p:sp>
        <p:nvSpPr>
          <p:cNvPr id="21507" name="Content Placeholder 2"/>
          <p:cNvSpPr>
            <a:spLocks noGrp="1"/>
          </p:cNvSpPr>
          <p:nvPr>
            <p:ph sz="half" idx="4294967295"/>
          </p:nvPr>
        </p:nvSpPr>
        <p:spPr>
          <a:xfrm>
            <a:off x="363583" y="999308"/>
            <a:ext cx="4267200" cy="5105400"/>
          </a:xfrm>
          <a:prstGeom prst="rect">
            <a:avLst/>
          </a:prstGeom>
        </p:spPr>
        <p:txBody>
          <a:bodyPr/>
          <a:lstStyle/>
          <a:p>
            <a:pPr eaLnBrk="1" hangingPunct="1">
              <a:buFont typeface="Arial" charset="0"/>
              <a:buChar char="•"/>
            </a:pPr>
            <a:r>
              <a:rPr lang="en-US" altLang="en-US" sz="2000" dirty="0" smtClean="0">
                <a:latin typeface="Arial" charset="0"/>
                <a:cs typeface="Arial" charset="0"/>
              </a:rPr>
              <a:t>Mission Flight 0600-2200</a:t>
            </a:r>
          </a:p>
          <a:p>
            <a:pPr lvl="1" eaLnBrk="1" hangingPunct="1"/>
            <a:r>
              <a:rPr lang="en-US" altLang="en-US" sz="2000" dirty="0" smtClean="0">
                <a:latin typeface="Arial" charset="0"/>
                <a:cs typeface="Arial" charset="0"/>
              </a:rPr>
              <a:t>Ramp Ceremony in conjunction with Mission Flight </a:t>
            </a:r>
          </a:p>
          <a:p>
            <a:pPr lvl="1" eaLnBrk="1" hangingPunct="1"/>
            <a:endParaRPr lang="en-US" altLang="en-US" sz="2000" dirty="0" smtClean="0">
              <a:latin typeface="Arial" charset="0"/>
              <a:cs typeface="Arial" charset="0"/>
            </a:endParaRPr>
          </a:p>
          <a:p>
            <a:pPr lvl="1" eaLnBrk="1" hangingPunct="1"/>
            <a:r>
              <a:rPr lang="en-US" altLang="en-US" sz="2000" dirty="0" smtClean="0">
                <a:latin typeface="Arial" charset="0"/>
                <a:cs typeface="Arial" charset="0"/>
              </a:rPr>
              <a:t>Definitions:</a:t>
            </a:r>
          </a:p>
          <a:p>
            <a:pPr lvl="2" eaLnBrk="1" hangingPunct="1">
              <a:buFont typeface="Arial" charset="0"/>
              <a:buChar char="–"/>
            </a:pPr>
            <a:r>
              <a:rPr lang="en-US" altLang="en-US" dirty="0" smtClean="0">
                <a:latin typeface="Arial" charset="0"/>
                <a:cs typeface="Arial" charset="0"/>
              </a:rPr>
              <a:t>Ramp Ceremony 0600-2200</a:t>
            </a:r>
          </a:p>
          <a:p>
            <a:pPr lvl="3" eaLnBrk="1" hangingPunct="1"/>
            <a:r>
              <a:rPr lang="en-US" altLang="en-US" sz="2000" dirty="0" smtClean="0">
                <a:latin typeface="Arial" charset="0"/>
                <a:cs typeface="Arial" charset="0"/>
              </a:rPr>
              <a:t>Units- </a:t>
            </a:r>
            <a:r>
              <a:rPr lang="en-US" altLang="en-US" sz="2000" b="1" dirty="0" smtClean="0">
                <a:latin typeface="Arial" charset="0"/>
                <a:cs typeface="Arial" charset="0"/>
              </a:rPr>
              <a:t>BAF ALL</a:t>
            </a:r>
          </a:p>
          <a:p>
            <a:pPr lvl="3" eaLnBrk="1" hangingPunct="1"/>
            <a:r>
              <a:rPr lang="en-US" altLang="en-US" sz="2000" dirty="0" smtClean="0">
                <a:latin typeface="Arial" charset="0"/>
                <a:cs typeface="Arial" charset="0"/>
              </a:rPr>
              <a:t>Notification- </a:t>
            </a:r>
            <a:r>
              <a:rPr lang="en-US" altLang="en-US" sz="2000" b="1" dirty="0" smtClean="0">
                <a:latin typeface="Arial" charset="0"/>
                <a:cs typeface="Arial" charset="0"/>
              </a:rPr>
              <a:t>BAF ALL</a:t>
            </a:r>
          </a:p>
          <a:p>
            <a:pPr lvl="3" eaLnBrk="1" hangingPunct="1"/>
            <a:r>
              <a:rPr lang="en-US" altLang="en-US" sz="2000" dirty="0" smtClean="0">
                <a:latin typeface="Arial" charset="0"/>
                <a:cs typeface="Arial" charset="0"/>
              </a:rPr>
              <a:t>Timeline- Per Mission Flight</a:t>
            </a:r>
          </a:p>
        </p:txBody>
      </p:sp>
      <p:sp>
        <p:nvSpPr>
          <p:cNvPr id="21508" name="Content Placeholder 3"/>
          <p:cNvSpPr>
            <a:spLocks noGrp="1"/>
          </p:cNvSpPr>
          <p:nvPr>
            <p:ph sz="half" idx="4294967295"/>
          </p:nvPr>
        </p:nvSpPr>
        <p:spPr>
          <a:xfrm>
            <a:off x="4724400" y="999308"/>
            <a:ext cx="4267200" cy="5105400"/>
          </a:xfrm>
          <a:prstGeom prst="rect">
            <a:avLst/>
          </a:prstGeom>
        </p:spPr>
        <p:txBody>
          <a:bodyPr/>
          <a:lstStyle/>
          <a:p>
            <a:pPr eaLnBrk="1" hangingPunct="1">
              <a:buFont typeface="Arial" charset="0"/>
              <a:buChar char="•"/>
            </a:pPr>
            <a:r>
              <a:rPr lang="en-US" altLang="en-US" sz="2000" dirty="0" smtClean="0">
                <a:latin typeface="Arial" charset="0"/>
                <a:cs typeface="Arial" charset="0"/>
              </a:rPr>
              <a:t>Mission Flight 2200-0600</a:t>
            </a:r>
          </a:p>
          <a:p>
            <a:pPr lvl="1" eaLnBrk="1" hangingPunct="1"/>
            <a:r>
              <a:rPr lang="en-US" altLang="en-US" sz="2000" dirty="0" smtClean="0">
                <a:latin typeface="Arial" charset="0"/>
                <a:cs typeface="Arial" charset="0"/>
              </a:rPr>
              <a:t>Dignified Transfer in conjunction with Mission Flight </a:t>
            </a:r>
          </a:p>
          <a:p>
            <a:pPr lvl="1" eaLnBrk="1" hangingPunct="1"/>
            <a:endParaRPr lang="en-US" altLang="en-US" sz="2000" dirty="0" smtClean="0">
              <a:latin typeface="Arial" charset="0"/>
              <a:cs typeface="Arial" charset="0"/>
            </a:endParaRPr>
          </a:p>
          <a:p>
            <a:pPr lvl="1" eaLnBrk="1" hangingPunct="1"/>
            <a:r>
              <a:rPr lang="en-US" altLang="en-US" sz="2000" dirty="0" smtClean="0">
                <a:latin typeface="Arial" charset="0"/>
                <a:cs typeface="Arial" charset="0"/>
              </a:rPr>
              <a:t>Definitions:</a:t>
            </a:r>
          </a:p>
          <a:p>
            <a:pPr lvl="2" eaLnBrk="1" hangingPunct="1">
              <a:buFont typeface="Arial" charset="0"/>
              <a:buChar char="–"/>
            </a:pPr>
            <a:r>
              <a:rPr lang="en-US" altLang="en-US" dirty="0" smtClean="0">
                <a:latin typeface="Arial" charset="0"/>
                <a:cs typeface="Arial" charset="0"/>
              </a:rPr>
              <a:t>Dignified Transfer-2200-0600</a:t>
            </a:r>
          </a:p>
          <a:p>
            <a:pPr lvl="3" eaLnBrk="1" hangingPunct="1"/>
            <a:r>
              <a:rPr lang="en-US" altLang="en-US" sz="2000" dirty="0" smtClean="0">
                <a:latin typeface="Arial" charset="0"/>
                <a:cs typeface="Arial" charset="0"/>
              </a:rPr>
              <a:t>Units- </a:t>
            </a:r>
            <a:r>
              <a:rPr lang="en-US" altLang="en-US" sz="2000" b="1" u="sng" dirty="0" smtClean="0">
                <a:latin typeface="Arial" charset="0"/>
                <a:cs typeface="Arial" charset="0"/>
              </a:rPr>
              <a:t>Only the Fallen</a:t>
            </a:r>
          </a:p>
          <a:p>
            <a:pPr lvl="3" eaLnBrk="1" hangingPunct="1"/>
            <a:r>
              <a:rPr lang="en-US" altLang="en-US" sz="2000" dirty="0" smtClean="0">
                <a:latin typeface="Arial" charset="0"/>
                <a:cs typeface="Arial" charset="0"/>
              </a:rPr>
              <a:t>Notification- </a:t>
            </a:r>
            <a:r>
              <a:rPr lang="en-US" altLang="en-US" sz="2000" b="1" u="sng" dirty="0" smtClean="0">
                <a:latin typeface="Arial" charset="0"/>
                <a:cs typeface="Arial" charset="0"/>
              </a:rPr>
              <a:t>Only the JTF-10 Command Group and unit of the Fallen</a:t>
            </a:r>
          </a:p>
          <a:p>
            <a:pPr lvl="3" eaLnBrk="1" hangingPunct="1"/>
            <a:r>
              <a:rPr lang="en-US" altLang="en-US" sz="2000" dirty="0" smtClean="0">
                <a:latin typeface="Arial" charset="0"/>
                <a:cs typeface="Arial" charset="0"/>
              </a:rPr>
              <a:t>Timeline- Per Mission Flight</a:t>
            </a:r>
          </a:p>
          <a:p>
            <a:pPr lvl="3" eaLnBrk="1" hangingPunct="1">
              <a:buFont typeface="Wingdings" pitchFamily="2" charset="2"/>
              <a:buNone/>
            </a:pPr>
            <a:endParaRPr lang="en-US" altLang="en-US" dirty="0" smtClean="0">
              <a:latin typeface="Arial" charset="0"/>
              <a:cs typeface="Arial" charset="0"/>
            </a:endParaRPr>
          </a:p>
        </p:txBody>
      </p:sp>
    </p:spTree>
    <p:extLst>
      <p:ext uri="{BB962C8B-B14F-4D97-AF65-F5344CB8AC3E}">
        <p14:creationId xmlns:p14="http://schemas.microsoft.com/office/powerpoint/2010/main" val="4057411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6"/>
          <p:cNvSpPr>
            <a:spLocks noGrp="1"/>
          </p:cNvSpPr>
          <p:nvPr>
            <p:ph type="title" idx="4294967295"/>
          </p:nvPr>
        </p:nvSpPr>
        <p:spPr>
          <a:xfrm>
            <a:off x="959231" y="126365"/>
            <a:ext cx="7772400" cy="822325"/>
          </a:xfrm>
          <a:prstGeom prst="rect">
            <a:avLst/>
          </a:prstGeom>
        </p:spPr>
        <p:txBody>
          <a:bodyPr/>
          <a:lstStyle/>
          <a:p>
            <a:pPr algn="ctr" eaLnBrk="1" hangingPunct="1"/>
            <a:r>
              <a:rPr lang="en-US" altLang="en-US" dirty="0" smtClean="0">
                <a:latin typeface="Arial" charset="0"/>
                <a:cs typeface="Arial" charset="0"/>
              </a:rPr>
              <a:t>Rules and Regulation</a:t>
            </a:r>
          </a:p>
        </p:txBody>
      </p:sp>
      <p:sp>
        <p:nvSpPr>
          <p:cNvPr id="22531" name="Content Placeholder 7"/>
          <p:cNvSpPr>
            <a:spLocks noGrp="1"/>
          </p:cNvSpPr>
          <p:nvPr>
            <p:ph idx="4294967295"/>
          </p:nvPr>
        </p:nvSpPr>
        <p:spPr>
          <a:xfrm>
            <a:off x="381000" y="1295400"/>
            <a:ext cx="8610600" cy="5181600"/>
          </a:xfrm>
          <a:prstGeom prst="rect">
            <a:avLst/>
          </a:prstGeom>
        </p:spPr>
        <p:txBody>
          <a:bodyPr/>
          <a:lstStyle/>
          <a:p>
            <a:pPr eaLnBrk="1" hangingPunct="1"/>
            <a:r>
              <a:rPr lang="en-US" altLang="en-US" sz="2000" dirty="0" smtClean="0">
                <a:latin typeface="Arial" charset="0"/>
                <a:cs typeface="Arial" charset="0"/>
              </a:rPr>
              <a:t>CENTCOM Regulation 638-1 dated 6 Feb13, </a:t>
            </a:r>
          </a:p>
          <a:p>
            <a:pPr lvl="1" eaLnBrk="1" hangingPunct="1"/>
            <a:r>
              <a:rPr lang="en-US" altLang="en-US" sz="2000" u="sng" dirty="0" smtClean="0">
                <a:latin typeface="Arial" charset="0"/>
                <a:cs typeface="Arial" charset="0"/>
              </a:rPr>
              <a:t>Ramp ceremonies will only occur in conjunction with the departure of Human Remains (HR) from MACP or Theater  Mortuary Evacuation Point (TMEP).</a:t>
            </a:r>
          </a:p>
          <a:p>
            <a:pPr eaLnBrk="1" hangingPunct="1">
              <a:buFont typeface="Arial" charset="0"/>
              <a:buNone/>
            </a:pPr>
            <a:endParaRPr lang="en-US" altLang="en-US" sz="2000" dirty="0" smtClean="0">
              <a:latin typeface="Arial" charset="0"/>
              <a:cs typeface="Arial" charset="0"/>
            </a:endParaRPr>
          </a:p>
          <a:p>
            <a:pPr eaLnBrk="1" hangingPunct="1"/>
            <a:r>
              <a:rPr lang="en-US" altLang="en-US" sz="2000" dirty="0" smtClean="0">
                <a:latin typeface="Arial" charset="0"/>
                <a:cs typeface="Arial" charset="0"/>
              </a:rPr>
              <a:t>JTF-3 </a:t>
            </a:r>
            <a:r>
              <a:rPr lang="en-US" altLang="en-US" sz="2000" dirty="0" smtClean="0">
                <a:latin typeface="Arial" charset="0"/>
                <a:cs typeface="Arial" charset="0"/>
              </a:rPr>
              <a:t>will hold Ramp Ceremonies between the hours of 0600hrs-2200hrs and Dignified Transfer between the hours of 2200hrs-0600hrs, both in conjunction of the Mission Flight.</a:t>
            </a:r>
          </a:p>
          <a:p>
            <a:pPr eaLnBrk="1" hangingPunct="1">
              <a:buFont typeface="Arial" charset="0"/>
              <a:buNone/>
            </a:pPr>
            <a:endParaRPr lang="en-US" altLang="en-US" sz="2000" dirty="0" smtClean="0">
              <a:latin typeface="Arial" charset="0"/>
              <a:cs typeface="Arial" charset="0"/>
            </a:endParaRPr>
          </a:p>
          <a:p>
            <a:pPr eaLnBrk="1" hangingPunct="1"/>
            <a:r>
              <a:rPr lang="en-US" altLang="en-US" sz="2000" dirty="0" smtClean="0">
                <a:latin typeface="Arial" charset="0"/>
                <a:cs typeface="Arial" charset="0"/>
              </a:rPr>
              <a:t>If </a:t>
            </a:r>
            <a:r>
              <a:rPr lang="en-US" altLang="en-US" sz="2000" dirty="0" smtClean="0">
                <a:latin typeface="Arial" charset="0"/>
                <a:cs typeface="Arial" charset="0"/>
              </a:rPr>
              <a:t>not a </a:t>
            </a:r>
            <a:r>
              <a:rPr lang="en-US" altLang="en-US" sz="2000" dirty="0" smtClean="0">
                <a:latin typeface="Arial" charset="0"/>
                <a:cs typeface="Arial" charset="0"/>
              </a:rPr>
              <a:t>JTF-3 </a:t>
            </a:r>
            <a:r>
              <a:rPr lang="en-US" altLang="en-US" sz="2000" dirty="0" smtClean="0">
                <a:latin typeface="Arial" charset="0"/>
                <a:cs typeface="Arial" charset="0"/>
              </a:rPr>
              <a:t>unit (i.e. SOF) Fallen, the unit in which the Fallen is from has the lead for the ceremony. </a:t>
            </a:r>
            <a:r>
              <a:rPr lang="en-US" altLang="en-US" sz="2000" dirty="0" smtClean="0">
                <a:latin typeface="Arial" charset="0"/>
                <a:cs typeface="Arial" charset="0"/>
              </a:rPr>
              <a:t>JTF-3 </a:t>
            </a:r>
            <a:r>
              <a:rPr lang="en-US" altLang="en-US" sz="2000" dirty="0" smtClean="0">
                <a:latin typeface="Arial" charset="0"/>
                <a:cs typeface="Arial" charset="0"/>
              </a:rPr>
              <a:t>is able to send representation to the ceremony as other units. If the unit needs “technical assistance, advise and/or training to conduct the ceremony </a:t>
            </a:r>
            <a:r>
              <a:rPr lang="en-US" altLang="en-US" sz="2000" dirty="0" smtClean="0">
                <a:latin typeface="Arial" charset="0"/>
                <a:cs typeface="Arial" charset="0"/>
              </a:rPr>
              <a:t>JTF-3 </a:t>
            </a:r>
            <a:r>
              <a:rPr lang="en-US" altLang="en-US" sz="2000" dirty="0" smtClean="0">
                <a:latin typeface="Arial" charset="0"/>
                <a:cs typeface="Arial" charset="0"/>
              </a:rPr>
              <a:t>may provide an NCO for that task.</a:t>
            </a:r>
          </a:p>
        </p:txBody>
      </p:sp>
    </p:spTree>
    <p:extLst>
      <p:ext uri="{BB962C8B-B14F-4D97-AF65-F5344CB8AC3E}">
        <p14:creationId xmlns:p14="http://schemas.microsoft.com/office/powerpoint/2010/main" val="2240506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822959" y="167686"/>
            <a:ext cx="7772401" cy="533400"/>
          </a:xfrm>
          <a:prstGeom prst="rect">
            <a:avLst/>
          </a:prstGeom>
        </p:spPr>
        <p:txBody>
          <a:bodyPr/>
          <a:lstStyle/>
          <a:p>
            <a:pPr algn="ctr" eaLnBrk="1" hangingPunct="1"/>
            <a:r>
              <a:rPr lang="en-US" altLang="en-US" dirty="0" smtClean="0">
                <a:latin typeface="Arial" charset="0"/>
                <a:cs typeface="Arial" charset="0"/>
              </a:rPr>
              <a:t>Preparation and Coordination</a:t>
            </a:r>
          </a:p>
        </p:txBody>
      </p:sp>
      <p:sp>
        <p:nvSpPr>
          <p:cNvPr id="23555" name="Content Placeholder 2"/>
          <p:cNvSpPr>
            <a:spLocks noGrp="1"/>
          </p:cNvSpPr>
          <p:nvPr>
            <p:ph idx="4294967295"/>
          </p:nvPr>
        </p:nvSpPr>
        <p:spPr>
          <a:xfrm>
            <a:off x="365760" y="938467"/>
            <a:ext cx="8229600" cy="4525962"/>
          </a:xfrm>
          <a:prstGeom prst="rect">
            <a:avLst/>
          </a:prstGeom>
        </p:spPr>
        <p:txBody>
          <a:bodyPr/>
          <a:lstStyle/>
          <a:p>
            <a:pPr eaLnBrk="1" hangingPunct="1"/>
            <a:r>
              <a:rPr lang="en-US" altLang="en-US" sz="2000" dirty="0" smtClean="0">
                <a:latin typeface="Arial" charset="0"/>
                <a:cs typeface="Arial" charset="0"/>
              </a:rPr>
              <a:t>Establish POCs representing DVs at their respective HQ</a:t>
            </a:r>
          </a:p>
          <a:p>
            <a:pPr eaLnBrk="1" hangingPunct="1"/>
            <a:r>
              <a:rPr lang="en-US" altLang="en-US" sz="2000" dirty="0" smtClean="0">
                <a:latin typeface="Arial" charset="0"/>
                <a:cs typeface="Arial" charset="0"/>
              </a:rPr>
              <a:t>Coordinate for aircraft type, call sign, tail #, and “Wheels Up” notification to JVB from the point of origin to BAF</a:t>
            </a:r>
          </a:p>
          <a:p>
            <a:pPr eaLnBrk="1" hangingPunct="1"/>
            <a:r>
              <a:rPr lang="en-US" altLang="en-US" sz="2000" dirty="0" smtClean="0">
                <a:latin typeface="Arial" charset="0"/>
                <a:cs typeface="Arial" charset="0"/>
              </a:rPr>
              <a:t>Determine number of DVs/accompanying party, movement timeline, and aircraft type</a:t>
            </a:r>
          </a:p>
          <a:p>
            <a:pPr eaLnBrk="1" hangingPunct="1"/>
            <a:r>
              <a:rPr lang="en-US" altLang="en-US" sz="2000" dirty="0" smtClean="0">
                <a:latin typeface="Arial" charset="0"/>
                <a:cs typeface="Arial" charset="0"/>
              </a:rPr>
              <a:t>Determine number of JVB personnel and vehicles required to support mission</a:t>
            </a:r>
          </a:p>
          <a:p>
            <a:pPr eaLnBrk="1" hangingPunct="1"/>
            <a:r>
              <a:rPr lang="en-US" altLang="en-US" sz="2000" dirty="0" smtClean="0">
                <a:latin typeface="Arial" charset="0"/>
                <a:cs typeface="Arial" charset="0"/>
              </a:rPr>
              <a:t>Coordinate with CMD GRP to determine if CG or designated representative will greet DV (s) and transport them to ceremony (influences vehicle and seating assignment)</a:t>
            </a:r>
          </a:p>
          <a:p>
            <a:pPr lvl="1" eaLnBrk="1" hangingPunct="1"/>
            <a:r>
              <a:rPr lang="en-US" altLang="en-US" sz="2000" dirty="0" smtClean="0">
                <a:latin typeface="Arial" charset="0"/>
                <a:cs typeface="Arial" charset="0"/>
              </a:rPr>
              <a:t>Coordinate for “Wheels Up” call to CMD GRP IOT trigger movement to the flight line</a:t>
            </a:r>
          </a:p>
          <a:p>
            <a:pPr eaLnBrk="1" hangingPunct="1"/>
            <a:r>
              <a:rPr lang="en-US" altLang="en-US" sz="2000" dirty="0" smtClean="0">
                <a:latin typeface="Arial" charset="0"/>
                <a:cs typeface="Arial" charset="0"/>
              </a:rPr>
              <a:t>Assign specific action officers when multiple parties are scheduled to arrive at different times/by different </a:t>
            </a:r>
            <a:r>
              <a:rPr lang="en-US" altLang="en-US" sz="2000" dirty="0" smtClean="0">
                <a:latin typeface="Arial" charset="0"/>
                <a:cs typeface="Arial" charset="0"/>
              </a:rPr>
              <a:t>means</a:t>
            </a:r>
            <a:endParaRPr lang="en-US" altLang="en-US" sz="2000" dirty="0" smtClean="0">
              <a:latin typeface="Arial" charset="0"/>
              <a:cs typeface="Arial" charset="0"/>
            </a:endParaRPr>
          </a:p>
        </p:txBody>
      </p:sp>
    </p:spTree>
    <p:extLst>
      <p:ext uri="{BB962C8B-B14F-4D97-AF65-F5344CB8AC3E}">
        <p14:creationId xmlns:p14="http://schemas.microsoft.com/office/powerpoint/2010/main" val="30669682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822959" y="167686"/>
            <a:ext cx="7772401" cy="533400"/>
          </a:xfrm>
          <a:prstGeom prst="rect">
            <a:avLst/>
          </a:prstGeom>
        </p:spPr>
        <p:txBody>
          <a:bodyPr/>
          <a:lstStyle/>
          <a:p>
            <a:pPr algn="ctr" eaLnBrk="1" hangingPunct="1"/>
            <a:r>
              <a:rPr lang="en-US" altLang="en-US" dirty="0" smtClean="0">
                <a:latin typeface="Arial" charset="0"/>
                <a:cs typeface="Arial" charset="0"/>
              </a:rPr>
              <a:t>Preparation and Coordination</a:t>
            </a:r>
          </a:p>
        </p:txBody>
      </p:sp>
      <p:sp>
        <p:nvSpPr>
          <p:cNvPr id="23555" name="Content Placeholder 2"/>
          <p:cNvSpPr>
            <a:spLocks noGrp="1"/>
          </p:cNvSpPr>
          <p:nvPr>
            <p:ph idx="4294967295"/>
          </p:nvPr>
        </p:nvSpPr>
        <p:spPr>
          <a:xfrm>
            <a:off x="365760" y="938467"/>
            <a:ext cx="8229600" cy="4525962"/>
          </a:xfrm>
          <a:prstGeom prst="rect">
            <a:avLst/>
          </a:prstGeom>
        </p:spPr>
        <p:txBody>
          <a:bodyPr/>
          <a:lstStyle/>
          <a:p>
            <a:pPr eaLnBrk="1" hangingPunct="1"/>
            <a:r>
              <a:rPr lang="en-US" altLang="en-US" sz="2000" dirty="0" smtClean="0">
                <a:latin typeface="Arial" charset="0"/>
                <a:cs typeface="Arial" charset="0"/>
              </a:rPr>
              <a:t>Coordinate </a:t>
            </a:r>
            <a:r>
              <a:rPr lang="en-US" altLang="en-US" sz="2000" dirty="0" smtClean="0">
                <a:latin typeface="Arial" charset="0"/>
                <a:cs typeface="Arial" charset="0"/>
              </a:rPr>
              <a:t>with Airfield Management or Command Post to determine ramp and parking spot for F/W arrivals</a:t>
            </a:r>
          </a:p>
          <a:p>
            <a:pPr lvl="1" eaLnBrk="1" hangingPunct="1"/>
            <a:r>
              <a:rPr lang="en-US" altLang="en-US" sz="2000" dirty="0" smtClean="0">
                <a:latin typeface="Arial" charset="0"/>
                <a:cs typeface="Arial" charset="0"/>
              </a:rPr>
              <a:t>BPT stage between Delta and Sierra ramps in the event that ramp/spot information is not yet available</a:t>
            </a:r>
          </a:p>
          <a:p>
            <a:pPr lvl="1" eaLnBrk="1" hangingPunct="1"/>
            <a:r>
              <a:rPr lang="en-US" altLang="en-US" sz="2000" dirty="0" smtClean="0">
                <a:latin typeface="Arial" charset="0"/>
                <a:cs typeface="Arial" charset="0"/>
              </a:rPr>
              <a:t>Coordinate for VVIP R/W arrival adjacent on or adjacent to Delta Ramp for quick access, R/W repositioning to Foxtrot Ramp during the ceremony, and call-forward back to Delta for pick-up and departure</a:t>
            </a:r>
          </a:p>
          <a:p>
            <a:pPr eaLnBrk="1" hangingPunct="1"/>
            <a:r>
              <a:rPr lang="en-US" altLang="en-US" sz="2000" dirty="0" smtClean="0">
                <a:latin typeface="Arial" charset="0"/>
                <a:cs typeface="Arial" charset="0"/>
              </a:rPr>
              <a:t>Check all vehicles, radios, cell phones, and placards as necessary</a:t>
            </a:r>
          </a:p>
          <a:p>
            <a:pPr eaLnBrk="1" hangingPunct="1"/>
            <a:r>
              <a:rPr lang="en-US" altLang="en-US" sz="2000" dirty="0" smtClean="0">
                <a:latin typeface="Arial" charset="0"/>
                <a:cs typeface="Arial" charset="0"/>
              </a:rPr>
              <a:t>Conduct section rock drill and final QA/QC</a:t>
            </a:r>
          </a:p>
        </p:txBody>
      </p:sp>
    </p:spTree>
    <p:extLst>
      <p:ext uri="{BB962C8B-B14F-4D97-AF65-F5344CB8AC3E}">
        <p14:creationId xmlns:p14="http://schemas.microsoft.com/office/powerpoint/2010/main" val="35980491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idx="4294967295"/>
          </p:nvPr>
        </p:nvSpPr>
        <p:spPr>
          <a:xfrm>
            <a:off x="714508" y="142157"/>
            <a:ext cx="7772400" cy="533400"/>
          </a:xfrm>
          <a:prstGeom prst="rect">
            <a:avLst/>
          </a:prstGeom>
        </p:spPr>
        <p:txBody>
          <a:bodyPr>
            <a:normAutofit/>
          </a:bodyPr>
          <a:lstStyle/>
          <a:p>
            <a:pPr algn="ctr" eaLnBrk="1" hangingPunct="1">
              <a:defRPr/>
            </a:pPr>
            <a:r>
              <a:rPr lang="en-US" dirty="0" smtClean="0">
                <a:latin typeface="Arial" charset="0"/>
                <a:cs typeface="Arial" charset="0"/>
              </a:rPr>
              <a:t>Execution - Arrival</a:t>
            </a:r>
            <a:endParaRPr lang="en-US" u="sng" dirty="0" smtClean="0">
              <a:latin typeface="Arial" charset="0"/>
              <a:cs typeface="Arial" charset="0"/>
            </a:endParaRPr>
          </a:p>
        </p:txBody>
      </p:sp>
      <p:sp>
        <p:nvSpPr>
          <p:cNvPr id="24579" name="Content Placeholder 2"/>
          <p:cNvSpPr>
            <a:spLocks noGrp="1"/>
          </p:cNvSpPr>
          <p:nvPr>
            <p:ph idx="4294967295"/>
          </p:nvPr>
        </p:nvSpPr>
        <p:spPr>
          <a:xfrm>
            <a:off x="485908" y="1090975"/>
            <a:ext cx="8229600" cy="4525962"/>
          </a:xfrm>
          <a:prstGeom prst="rect">
            <a:avLst/>
          </a:prstGeom>
        </p:spPr>
        <p:txBody>
          <a:bodyPr/>
          <a:lstStyle/>
          <a:p>
            <a:pPr eaLnBrk="1" hangingPunct="1"/>
            <a:r>
              <a:rPr lang="en-US" altLang="en-US" sz="2000" dirty="0" smtClean="0">
                <a:latin typeface="Arial" charset="0"/>
                <a:cs typeface="Arial" charset="0"/>
              </a:rPr>
              <a:t>Stage all vehicles on the flight line</a:t>
            </a:r>
          </a:p>
          <a:p>
            <a:pPr lvl="1" eaLnBrk="1" hangingPunct="1"/>
            <a:r>
              <a:rPr lang="en-US" altLang="en-US" sz="2000" dirty="0" smtClean="0">
                <a:latin typeface="Arial" charset="0"/>
                <a:cs typeface="Arial" charset="0"/>
              </a:rPr>
              <a:t>R/W:  NLT 30 Minutes prior to scheduled arrival</a:t>
            </a:r>
          </a:p>
          <a:p>
            <a:pPr lvl="1" eaLnBrk="1" hangingPunct="1"/>
            <a:r>
              <a:rPr lang="en-US" altLang="en-US" sz="2000" dirty="0" smtClean="0">
                <a:latin typeface="Arial" charset="0"/>
                <a:cs typeface="Arial" charset="0"/>
              </a:rPr>
              <a:t>F/W:  NLT 60 minutes prior to scheduled arrival</a:t>
            </a:r>
          </a:p>
          <a:p>
            <a:pPr eaLnBrk="1" hangingPunct="1"/>
            <a:r>
              <a:rPr lang="en-US" altLang="en-US" sz="2000" dirty="0" smtClean="0">
                <a:latin typeface="Arial" charset="0"/>
                <a:cs typeface="Arial" charset="0"/>
              </a:rPr>
              <a:t>BPT to receive ground movements through ECP NLT 30 minutes prior to expected arrival</a:t>
            </a:r>
          </a:p>
          <a:p>
            <a:pPr eaLnBrk="1" hangingPunct="1"/>
            <a:r>
              <a:rPr lang="en-US" altLang="en-US" sz="2000" dirty="0" smtClean="0">
                <a:latin typeface="Arial" charset="0"/>
                <a:cs typeface="Arial" charset="0"/>
              </a:rPr>
              <a:t>BPT receive ramp and parking spot information from Airfield Management or Command Post if not already known prior to SP</a:t>
            </a:r>
          </a:p>
          <a:p>
            <a:pPr eaLnBrk="1" hangingPunct="1"/>
            <a:r>
              <a:rPr lang="en-US" altLang="en-US" sz="2000" dirty="0" smtClean="0">
                <a:latin typeface="Arial" charset="0"/>
                <a:cs typeface="Arial" charset="0"/>
              </a:rPr>
              <a:t>BPT receive “Wheels Up” call from either HQ POC at point of origin or via JVB</a:t>
            </a:r>
          </a:p>
          <a:p>
            <a:pPr eaLnBrk="1" hangingPunct="1"/>
            <a:r>
              <a:rPr lang="en-US" altLang="en-US" sz="2000" dirty="0" smtClean="0">
                <a:latin typeface="Arial" charset="0"/>
                <a:cs typeface="Arial" charset="0"/>
              </a:rPr>
              <a:t>The CMD GRP will then be notified of “Wheels Up” and “Arrival” (if by ground) to begin movement to the flight line where they will occupy the lead position in the column</a:t>
            </a:r>
          </a:p>
          <a:p>
            <a:pPr eaLnBrk="1" hangingPunct="1"/>
            <a:r>
              <a:rPr lang="en-US" altLang="en-US" sz="2000" dirty="0" smtClean="0">
                <a:latin typeface="Arial" charset="0"/>
                <a:cs typeface="Arial" charset="0"/>
              </a:rPr>
              <a:t>BPT for CG or representative to move DV (s) to ceremony in their respective vehicles</a:t>
            </a:r>
          </a:p>
        </p:txBody>
      </p:sp>
    </p:spTree>
    <p:extLst>
      <p:ext uri="{BB962C8B-B14F-4D97-AF65-F5344CB8AC3E}">
        <p14:creationId xmlns:p14="http://schemas.microsoft.com/office/powerpoint/2010/main" val="8608792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714374" y="172985"/>
            <a:ext cx="7772401" cy="533400"/>
          </a:xfrm>
          <a:prstGeom prst="rect">
            <a:avLst/>
          </a:prstGeom>
        </p:spPr>
        <p:txBody>
          <a:bodyPr/>
          <a:lstStyle/>
          <a:p>
            <a:pPr algn="ctr" eaLnBrk="1" hangingPunct="1"/>
            <a:r>
              <a:rPr lang="en-US" altLang="en-US" dirty="0" smtClean="0">
                <a:latin typeface="Arial" charset="0"/>
                <a:cs typeface="Arial" charset="0"/>
              </a:rPr>
              <a:t>Execution - Ceremony</a:t>
            </a:r>
          </a:p>
        </p:txBody>
      </p:sp>
      <p:sp>
        <p:nvSpPr>
          <p:cNvPr id="25603" name="Content Placeholder 2"/>
          <p:cNvSpPr>
            <a:spLocks noGrp="1"/>
          </p:cNvSpPr>
          <p:nvPr>
            <p:ph idx="4294967295"/>
          </p:nvPr>
        </p:nvSpPr>
        <p:spPr>
          <a:xfrm>
            <a:off x="485774" y="1353322"/>
            <a:ext cx="8229600" cy="4525962"/>
          </a:xfrm>
          <a:prstGeom prst="rect">
            <a:avLst/>
          </a:prstGeom>
        </p:spPr>
        <p:txBody>
          <a:bodyPr/>
          <a:lstStyle/>
          <a:p>
            <a:pPr eaLnBrk="1" hangingPunct="1"/>
            <a:r>
              <a:rPr lang="en-US" altLang="en-US" sz="2000" b="1" dirty="0" smtClean="0">
                <a:latin typeface="Arial" charset="0"/>
                <a:cs typeface="Arial" charset="0"/>
              </a:rPr>
              <a:t>The J3 SGM is the on-site NCOIC for all Fallen Comrade ceremonies</a:t>
            </a:r>
          </a:p>
          <a:p>
            <a:pPr eaLnBrk="1" hangingPunct="1"/>
            <a:r>
              <a:rPr lang="en-US" altLang="en-US" sz="2000" dirty="0" smtClean="0">
                <a:latin typeface="Arial" charset="0"/>
                <a:cs typeface="Arial" charset="0"/>
              </a:rPr>
              <a:t>DVs and accompanying parties are divided into three groups for the ceremony:</a:t>
            </a:r>
          </a:p>
          <a:p>
            <a:pPr lvl="1" eaLnBrk="1" hangingPunct="1"/>
            <a:r>
              <a:rPr lang="en-US" altLang="en-US" sz="2000" dirty="0" smtClean="0">
                <a:latin typeface="Arial" charset="0"/>
                <a:cs typeface="Arial" charset="0"/>
              </a:rPr>
              <a:t>DVs directly participating in the ceremony and moving to the aircraft with the CMD GRP</a:t>
            </a:r>
          </a:p>
          <a:p>
            <a:pPr lvl="1" eaLnBrk="1" hangingPunct="1"/>
            <a:r>
              <a:rPr lang="en-US" altLang="en-US" sz="2000" dirty="0" smtClean="0">
                <a:latin typeface="Arial" charset="0"/>
                <a:cs typeface="Arial" charset="0"/>
              </a:rPr>
              <a:t>Plane-side formation personnel (either or potentially both sides of the aircraft ramp)</a:t>
            </a:r>
          </a:p>
          <a:p>
            <a:pPr lvl="1" eaLnBrk="1" hangingPunct="1"/>
            <a:r>
              <a:rPr lang="en-US" altLang="en-US" sz="2000" dirty="0" smtClean="0">
                <a:latin typeface="Arial" charset="0"/>
                <a:cs typeface="Arial" charset="0"/>
              </a:rPr>
              <a:t>Front rank of main ceremony formation forward of the hanger and facing the aircraft</a:t>
            </a:r>
          </a:p>
          <a:p>
            <a:pPr eaLnBrk="1" hangingPunct="1"/>
            <a:r>
              <a:rPr lang="en-US" altLang="en-US" sz="2000" dirty="0" smtClean="0">
                <a:latin typeface="Arial" charset="0"/>
                <a:cs typeface="Arial" charset="0"/>
              </a:rPr>
              <a:t>DVs and accompanying parties are dropped at their respective points and maintained by the assigned action </a:t>
            </a:r>
            <a:r>
              <a:rPr lang="en-US" altLang="en-US" sz="2000" dirty="0" smtClean="0">
                <a:latin typeface="Arial" charset="0"/>
                <a:cs typeface="Arial" charset="0"/>
              </a:rPr>
              <a:t>officers</a:t>
            </a:r>
            <a:endParaRPr lang="en-US" altLang="en-US" sz="2000" dirty="0" smtClean="0">
              <a:latin typeface="Arial" charset="0"/>
              <a:cs typeface="Arial" charset="0"/>
            </a:endParaRPr>
          </a:p>
        </p:txBody>
      </p:sp>
    </p:spTree>
    <p:extLst>
      <p:ext uri="{BB962C8B-B14F-4D97-AF65-F5344CB8AC3E}">
        <p14:creationId xmlns:p14="http://schemas.microsoft.com/office/powerpoint/2010/main" val="3707260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952500" y="42862"/>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5" name="TextBox 2"/>
          <p:cNvSpPr txBox="1">
            <a:spLocks noChangeArrowheads="1"/>
          </p:cNvSpPr>
          <p:nvPr/>
        </p:nvSpPr>
        <p:spPr bwMode="auto">
          <a:xfrm>
            <a:off x="903415" y="210058"/>
            <a:ext cx="7772400" cy="461963"/>
          </a:xfrm>
          <a:prstGeom prst="rect">
            <a:avLst/>
          </a:prstGeom>
          <a:noFill/>
          <a:ln w="9525">
            <a:noFill/>
            <a:miter lim="800000"/>
            <a:headEnd/>
            <a:tailEnd/>
          </a:ln>
        </p:spPr>
        <p:txBody>
          <a:bodyPr>
            <a:spAutoFit/>
          </a:bodyPr>
          <a:lstStyle/>
          <a:p>
            <a:pPr algn="ctr" eaLnBrk="1" hangingPunct="1"/>
            <a:r>
              <a:rPr lang="en-US" altLang="en-US" sz="2400" b="1" dirty="0" smtClean="0"/>
              <a:t>Roll Call</a:t>
            </a:r>
            <a:r>
              <a:rPr lang="en-US" altLang="en-US" sz="2200" dirty="0" smtClean="0">
                <a:solidFill>
                  <a:srgbClr val="FF0000"/>
                </a:solidFill>
              </a:rPr>
              <a:t> </a:t>
            </a:r>
            <a:endParaRPr lang="en-US" altLang="en-US" sz="2200" dirty="0">
              <a:solidFill>
                <a:srgbClr val="FF0000"/>
              </a:solidFill>
            </a:endParaRPr>
          </a:p>
        </p:txBody>
      </p:sp>
      <p:sp>
        <p:nvSpPr>
          <p:cNvPr id="6" name="TextBox 1"/>
          <p:cNvSpPr txBox="1">
            <a:spLocks noChangeArrowheads="1"/>
          </p:cNvSpPr>
          <p:nvPr/>
        </p:nvSpPr>
        <p:spPr bwMode="auto">
          <a:xfrm>
            <a:off x="798513" y="1524000"/>
            <a:ext cx="8285102" cy="3477875"/>
          </a:xfrm>
          <a:prstGeom prst="rect">
            <a:avLst/>
          </a:prstGeom>
          <a:noFill/>
          <a:ln w="9525">
            <a:noFill/>
            <a:miter lim="800000"/>
            <a:headEnd/>
            <a:tailEnd/>
          </a:ln>
        </p:spPr>
        <p:txBody>
          <a:bodyPr wrap="square">
            <a:spAutoFit/>
          </a:bodyPr>
          <a:lstStyle/>
          <a:p>
            <a:pPr marL="342900" indent="-342900" eaLnBrk="1" hangingPunct="1">
              <a:buFont typeface="Arial" panose="020B0604020202020204" pitchFamily="34" charset="0"/>
              <a:buChar char="•"/>
            </a:pPr>
            <a:r>
              <a:rPr lang="en-US" altLang="en-US" sz="2000" dirty="0" smtClean="0"/>
              <a:t>Chaplain- </a:t>
            </a:r>
            <a:endParaRPr lang="en-US" altLang="en-US" sz="2000" dirty="0" smtClean="0"/>
          </a:p>
          <a:p>
            <a:pPr marL="342900" indent="-342900" eaLnBrk="1" hangingPunct="1">
              <a:buFont typeface="Arial" panose="020B0604020202020204" pitchFamily="34" charset="0"/>
              <a:buChar char="•"/>
            </a:pPr>
            <a:r>
              <a:rPr lang="en-US" altLang="en-US" sz="2000" dirty="0" smtClean="0"/>
              <a:t>VIP </a:t>
            </a:r>
            <a:r>
              <a:rPr lang="en-US" altLang="en-US" sz="2000" dirty="0" smtClean="0"/>
              <a:t>Formation NCOIC</a:t>
            </a:r>
            <a:endParaRPr lang="en-US" altLang="en-US" sz="2000" dirty="0" smtClean="0">
              <a:solidFill>
                <a:srgbClr val="1302F4"/>
              </a:solidFill>
            </a:endParaRPr>
          </a:p>
          <a:p>
            <a:pPr marL="342900" indent="-342900" eaLnBrk="1" hangingPunct="1">
              <a:buFont typeface="Arial" panose="020B0604020202020204" pitchFamily="34" charset="0"/>
              <a:buChar char="•"/>
            </a:pPr>
            <a:r>
              <a:rPr lang="en-US" altLang="en-US" sz="2000" dirty="0" smtClean="0"/>
              <a:t>Band</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Flight </a:t>
            </a:r>
            <a:r>
              <a:rPr lang="en-US" altLang="en-US" sz="2000" dirty="0"/>
              <a:t>line Formations </a:t>
            </a:r>
            <a:r>
              <a:rPr lang="en-US" altLang="en-US" sz="2000" dirty="0" smtClean="0"/>
              <a:t>NCOs</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SJS/JVB </a:t>
            </a:r>
            <a:r>
              <a:rPr lang="en-US" altLang="en-US" sz="2000" dirty="0"/>
              <a:t>(DV/VIP tracking purposes</a:t>
            </a:r>
            <a:r>
              <a:rPr lang="en-US" altLang="en-US" sz="2000" dirty="0" smtClean="0"/>
              <a:t>)</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Color </a:t>
            </a:r>
            <a:r>
              <a:rPr lang="en-US" altLang="en-US" sz="2000" dirty="0" smtClean="0"/>
              <a:t>Guard</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Hero </a:t>
            </a:r>
            <a:r>
              <a:rPr lang="en-US" altLang="en-US" sz="2000" dirty="0" smtClean="0"/>
              <a:t>Movement </a:t>
            </a:r>
            <a:r>
              <a:rPr lang="en-US" altLang="en-US" sz="2000" dirty="0"/>
              <a:t>Team (MACP Transfer driver/TC</a:t>
            </a:r>
            <a:r>
              <a:rPr lang="en-US" altLang="en-US" sz="2000" dirty="0" smtClean="0"/>
              <a:t>)</a:t>
            </a:r>
            <a:r>
              <a:rPr lang="en-US" altLang="en-US" sz="2000" dirty="0" smtClean="0">
                <a:solidFill>
                  <a:srgbClr val="1302F4"/>
                </a:solidFill>
              </a:rPr>
              <a:t> </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Pallbearer </a:t>
            </a:r>
            <a:r>
              <a:rPr lang="en-US" altLang="en-US" sz="2000" dirty="0"/>
              <a:t>NCOIC with 8 Pallbearer </a:t>
            </a:r>
            <a:r>
              <a:rPr lang="en-US" altLang="en-US" sz="2000" dirty="0" smtClean="0"/>
              <a:t>Team</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Ramp </a:t>
            </a:r>
            <a:r>
              <a:rPr lang="en-US" altLang="en-US" sz="2000" dirty="0" smtClean="0"/>
              <a:t>NCOICs</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AF </a:t>
            </a:r>
            <a:r>
              <a:rPr lang="en-US" altLang="en-US" sz="2000" dirty="0"/>
              <a:t>Ramp LNO (Ramp Coordinators</a:t>
            </a:r>
            <a:r>
              <a:rPr lang="en-US" altLang="en-US" sz="2000" dirty="0" smtClean="0"/>
              <a:t>)</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MACP</a:t>
            </a:r>
            <a:endParaRPr lang="en-US" altLang="en-US" sz="2000" dirty="0"/>
          </a:p>
        </p:txBody>
      </p:sp>
    </p:spTree>
    <p:extLst>
      <p:ext uri="{BB962C8B-B14F-4D97-AF65-F5344CB8AC3E}">
        <p14:creationId xmlns:p14="http://schemas.microsoft.com/office/powerpoint/2010/main" val="18954134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idx="4294967295"/>
          </p:nvPr>
        </p:nvSpPr>
        <p:spPr>
          <a:xfrm>
            <a:off x="714374" y="172985"/>
            <a:ext cx="7772401" cy="533400"/>
          </a:xfrm>
          <a:prstGeom prst="rect">
            <a:avLst/>
          </a:prstGeom>
        </p:spPr>
        <p:txBody>
          <a:bodyPr/>
          <a:lstStyle/>
          <a:p>
            <a:pPr algn="ctr" eaLnBrk="1" hangingPunct="1"/>
            <a:r>
              <a:rPr lang="en-US" altLang="en-US" dirty="0" smtClean="0">
                <a:latin typeface="Arial" charset="0"/>
                <a:cs typeface="Arial" charset="0"/>
              </a:rPr>
              <a:t>Execution - Ceremony</a:t>
            </a:r>
          </a:p>
        </p:txBody>
      </p:sp>
      <p:sp>
        <p:nvSpPr>
          <p:cNvPr id="25603" name="Content Placeholder 2"/>
          <p:cNvSpPr>
            <a:spLocks noGrp="1"/>
          </p:cNvSpPr>
          <p:nvPr>
            <p:ph idx="4294967295"/>
          </p:nvPr>
        </p:nvSpPr>
        <p:spPr>
          <a:xfrm>
            <a:off x="485774" y="1353322"/>
            <a:ext cx="8229600" cy="4525962"/>
          </a:xfrm>
          <a:prstGeom prst="rect">
            <a:avLst/>
          </a:prstGeom>
        </p:spPr>
        <p:txBody>
          <a:bodyPr/>
          <a:lstStyle/>
          <a:p>
            <a:pPr eaLnBrk="1" hangingPunct="1"/>
            <a:r>
              <a:rPr lang="en-US" altLang="en-US" sz="2000" dirty="0" smtClean="0">
                <a:latin typeface="Arial" charset="0"/>
                <a:cs typeface="Arial" charset="0"/>
              </a:rPr>
              <a:t>Ensure PAX </a:t>
            </a:r>
            <a:r>
              <a:rPr lang="en-US" altLang="en-US" sz="2000" dirty="0" smtClean="0">
                <a:latin typeface="Arial" charset="0"/>
                <a:cs typeface="Arial" charset="0"/>
              </a:rPr>
              <a:t>know where specific vehicles or rally points are located  --  vehicles for DVs will be co-located with the JTF-10 CMD GRP vehicles to either side of the aircraft</a:t>
            </a:r>
          </a:p>
          <a:p>
            <a:pPr lvl="1" eaLnBrk="1" hangingPunct="1"/>
            <a:r>
              <a:rPr lang="en-US" altLang="en-US" sz="2000" dirty="0" smtClean="0">
                <a:latin typeface="Arial" charset="0"/>
                <a:cs typeface="Arial" charset="0"/>
              </a:rPr>
              <a:t>VVIP ADCs and PSDs can assist in this action</a:t>
            </a:r>
          </a:p>
          <a:p>
            <a:pPr eaLnBrk="1" hangingPunct="1"/>
            <a:r>
              <a:rPr lang="en-US" altLang="en-US" sz="2000" dirty="0" smtClean="0">
                <a:latin typeface="Arial" charset="0"/>
                <a:cs typeface="Arial" charset="0"/>
              </a:rPr>
              <a:t>Park vehicles, turn off lights and engines, and stand by vehicles</a:t>
            </a:r>
          </a:p>
          <a:p>
            <a:pPr eaLnBrk="1" hangingPunct="1"/>
            <a:r>
              <a:rPr lang="en-US" altLang="en-US" sz="2000" dirty="0" smtClean="0">
                <a:latin typeface="Arial" charset="0"/>
                <a:cs typeface="Arial" charset="0"/>
              </a:rPr>
              <a:t>See “Ceremony Movements” in the second half of this presentation for detailed a depiction of all movements and specific notes on JVB actions at the </a:t>
            </a:r>
            <a:r>
              <a:rPr lang="en-US" altLang="en-US" sz="2000" dirty="0" smtClean="0">
                <a:latin typeface="Arial" charset="0"/>
                <a:cs typeface="Arial" charset="0"/>
              </a:rPr>
              <a:t>ramp</a:t>
            </a:r>
            <a:endParaRPr lang="en-US" altLang="en-US" sz="2000" dirty="0" smtClean="0">
              <a:latin typeface="Arial" charset="0"/>
              <a:cs typeface="Arial" charset="0"/>
            </a:endParaRPr>
          </a:p>
          <a:p>
            <a:pPr eaLnBrk="1" hangingPunct="1"/>
            <a:endParaRPr lang="en-US" altLang="en-US" sz="1600" dirty="0" smtClean="0">
              <a:latin typeface="Arial" charset="0"/>
              <a:cs typeface="Arial" charset="0"/>
            </a:endParaRPr>
          </a:p>
          <a:p>
            <a:pPr eaLnBrk="1" hangingPunct="1"/>
            <a:endParaRPr lang="en-US" altLang="en-US" sz="1600" dirty="0" smtClean="0">
              <a:latin typeface="Arial" charset="0"/>
              <a:cs typeface="Arial" charset="0"/>
            </a:endParaRPr>
          </a:p>
        </p:txBody>
      </p:sp>
    </p:spTree>
    <p:extLst>
      <p:ext uri="{BB962C8B-B14F-4D97-AF65-F5344CB8AC3E}">
        <p14:creationId xmlns:p14="http://schemas.microsoft.com/office/powerpoint/2010/main" val="3117349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718692" y="205793"/>
            <a:ext cx="7772401" cy="533400"/>
          </a:xfrm>
          <a:prstGeom prst="rect">
            <a:avLst/>
          </a:prstGeom>
        </p:spPr>
        <p:txBody>
          <a:bodyPr/>
          <a:lstStyle/>
          <a:p>
            <a:pPr algn="ctr" eaLnBrk="1" hangingPunct="1"/>
            <a:r>
              <a:rPr lang="en-US" altLang="en-US" dirty="0" smtClean="0">
                <a:latin typeface="Arial" charset="0"/>
                <a:cs typeface="Arial" charset="0"/>
              </a:rPr>
              <a:t>Execution - Departure</a:t>
            </a:r>
          </a:p>
        </p:txBody>
      </p:sp>
      <p:sp>
        <p:nvSpPr>
          <p:cNvPr id="26627" name="Content Placeholder 2"/>
          <p:cNvSpPr>
            <a:spLocks noGrp="1"/>
          </p:cNvSpPr>
          <p:nvPr>
            <p:ph idx="4294967295"/>
          </p:nvPr>
        </p:nvSpPr>
        <p:spPr>
          <a:xfrm>
            <a:off x="490092" y="1153613"/>
            <a:ext cx="8229600" cy="4525963"/>
          </a:xfrm>
          <a:prstGeom prst="rect">
            <a:avLst/>
          </a:prstGeom>
        </p:spPr>
        <p:txBody>
          <a:bodyPr/>
          <a:lstStyle/>
          <a:p>
            <a:pPr eaLnBrk="1" hangingPunct="1"/>
            <a:r>
              <a:rPr lang="en-US" altLang="en-US" sz="2000" dirty="0" smtClean="0">
                <a:latin typeface="Arial" charset="0"/>
                <a:cs typeface="Arial" charset="0"/>
              </a:rPr>
              <a:t>Upon entry of the DVs on to the aircraft and dismissal of the main formation, mount up and start movements to rally points or standby for DVs per the mission plan</a:t>
            </a:r>
          </a:p>
          <a:p>
            <a:pPr eaLnBrk="1" hangingPunct="1"/>
            <a:r>
              <a:rPr lang="en-US" altLang="en-US" sz="2000" dirty="0" smtClean="0">
                <a:latin typeface="Arial" charset="0"/>
                <a:cs typeface="Arial" charset="0"/>
              </a:rPr>
              <a:t>Ensure accountability of </a:t>
            </a:r>
            <a:r>
              <a:rPr lang="en-US" altLang="en-US" sz="2000" dirty="0" smtClean="0">
                <a:latin typeface="Arial" charset="0"/>
                <a:cs typeface="Arial" charset="0"/>
              </a:rPr>
              <a:t>PAX</a:t>
            </a:r>
            <a:r>
              <a:rPr lang="en-US" altLang="en-US" sz="2000" dirty="0" smtClean="0">
                <a:latin typeface="Arial" charset="0"/>
                <a:cs typeface="Arial" charset="0"/>
              </a:rPr>
              <a:t> </a:t>
            </a:r>
            <a:r>
              <a:rPr lang="en-US" altLang="en-US" sz="2000" dirty="0" smtClean="0">
                <a:latin typeface="Arial" charset="0"/>
                <a:cs typeface="Arial" charset="0"/>
              </a:rPr>
              <a:t>for each vehicle prior to movement to their F/W or R/W</a:t>
            </a:r>
          </a:p>
          <a:p>
            <a:pPr eaLnBrk="1" hangingPunct="1"/>
            <a:r>
              <a:rPr lang="en-US" altLang="en-US" sz="2000" dirty="0" smtClean="0">
                <a:latin typeface="Arial" charset="0"/>
                <a:cs typeface="Arial" charset="0"/>
              </a:rPr>
              <a:t>Conduct movement to their F/W or R/W aircraft</a:t>
            </a:r>
          </a:p>
          <a:p>
            <a:pPr eaLnBrk="1" hangingPunct="1"/>
            <a:r>
              <a:rPr lang="en-US" altLang="en-US" sz="2000" dirty="0" smtClean="0">
                <a:latin typeface="Arial" charset="0"/>
                <a:cs typeface="Arial" charset="0"/>
              </a:rPr>
              <a:t>Ensure that all personal items are accounted for as DVs and accompanying parties move from vehicle to aircraft</a:t>
            </a:r>
          </a:p>
          <a:p>
            <a:pPr eaLnBrk="1" hangingPunct="1"/>
            <a:r>
              <a:rPr lang="en-US" altLang="en-US" sz="2000" dirty="0" smtClean="0">
                <a:latin typeface="Arial" charset="0"/>
                <a:cs typeface="Arial" charset="0"/>
              </a:rPr>
              <a:t>Account for all personnel once they have boarded the aircraft</a:t>
            </a:r>
          </a:p>
          <a:p>
            <a:pPr eaLnBrk="1" hangingPunct="1"/>
            <a:r>
              <a:rPr lang="en-US" altLang="en-US" sz="2000" dirty="0" smtClean="0">
                <a:latin typeface="Arial" charset="0"/>
                <a:cs typeface="Arial" charset="0"/>
              </a:rPr>
              <a:t>Remain at ramp until aircraft is visually confirmed “wheels up”</a:t>
            </a:r>
          </a:p>
          <a:p>
            <a:pPr eaLnBrk="1" hangingPunct="1"/>
            <a:r>
              <a:rPr lang="en-US" altLang="en-US" sz="2000" dirty="0" smtClean="0">
                <a:latin typeface="Arial" charset="0"/>
                <a:cs typeface="Arial" charset="0"/>
              </a:rPr>
              <a:t>Report “Wheels Up” notification to JVB, JTF-1 CMD GRP, and JOC</a:t>
            </a:r>
          </a:p>
        </p:txBody>
      </p:sp>
    </p:spTree>
    <p:extLst>
      <p:ext uri="{BB962C8B-B14F-4D97-AF65-F5344CB8AC3E}">
        <p14:creationId xmlns:p14="http://schemas.microsoft.com/office/powerpoint/2010/main" val="7951346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idx="4294967295"/>
          </p:nvPr>
        </p:nvSpPr>
        <p:spPr>
          <a:xfrm>
            <a:off x="846138" y="198300"/>
            <a:ext cx="7772400" cy="533400"/>
          </a:xfrm>
          <a:prstGeom prst="rect">
            <a:avLst/>
          </a:prstGeom>
        </p:spPr>
        <p:txBody>
          <a:bodyPr>
            <a:normAutofit/>
          </a:bodyPr>
          <a:lstStyle/>
          <a:p>
            <a:pPr algn="ctr" eaLnBrk="1" hangingPunct="1">
              <a:defRPr/>
            </a:pPr>
            <a:r>
              <a:rPr lang="en-US" sz="2400" dirty="0" smtClean="0">
                <a:latin typeface="Arial" charset="0"/>
                <a:cs typeface="Arial" charset="0"/>
              </a:rPr>
              <a:t>Execution - Special Circumstances</a:t>
            </a:r>
          </a:p>
        </p:txBody>
      </p:sp>
      <p:sp>
        <p:nvSpPr>
          <p:cNvPr id="27651" name="Content Placeholder 2"/>
          <p:cNvSpPr>
            <a:spLocks noGrp="1"/>
          </p:cNvSpPr>
          <p:nvPr>
            <p:ph idx="4294967295"/>
          </p:nvPr>
        </p:nvSpPr>
        <p:spPr>
          <a:xfrm>
            <a:off x="536983" y="1275579"/>
            <a:ext cx="8229600" cy="4525962"/>
          </a:xfrm>
          <a:prstGeom prst="rect">
            <a:avLst/>
          </a:prstGeom>
        </p:spPr>
        <p:txBody>
          <a:bodyPr/>
          <a:lstStyle/>
          <a:p>
            <a:pPr eaLnBrk="1" hangingPunct="1"/>
            <a:r>
              <a:rPr lang="en-US" altLang="en-US" sz="2000" dirty="0" smtClean="0">
                <a:latin typeface="Arial" charset="0"/>
                <a:cs typeface="Arial" charset="0"/>
              </a:rPr>
              <a:t>JTF-3 </a:t>
            </a:r>
            <a:r>
              <a:rPr lang="en-US" altLang="en-US" sz="2000" dirty="0" smtClean="0">
                <a:latin typeface="Arial" charset="0"/>
                <a:cs typeface="Arial" charset="0"/>
              </a:rPr>
              <a:t>provides support to all Coalition Forces within </a:t>
            </a:r>
            <a:r>
              <a:rPr lang="en-US" altLang="en-US" sz="2000" dirty="0" smtClean="0">
                <a:latin typeface="Arial" charset="0"/>
                <a:cs typeface="Arial" charset="0"/>
              </a:rPr>
              <a:t>JTF-3 </a:t>
            </a:r>
            <a:r>
              <a:rPr lang="en-US" altLang="en-US" sz="2000" dirty="0" smtClean="0">
                <a:latin typeface="Arial" charset="0"/>
                <a:cs typeface="Arial" charset="0"/>
              </a:rPr>
              <a:t>forwarding Fallen Comrades out of theater from BAF, upon request</a:t>
            </a:r>
          </a:p>
          <a:p>
            <a:pPr eaLnBrk="1" hangingPunct="1"/>
            <a:r>
              <a:rPr lang="en-US" altLang="en-US" sz="2000" dirty="0" smtClean="0">
                <a:latin typeface="Arial" charset="0"/>
                <a:cs typeface="Arial" charset="0"/>
              </a:rPr>
              <a:t>CF command and control elements located at BAF will normally be the POC and liaise with JVB in preparing and executing the mission</a:t>
            </a:r>
          </a:p>
          <a:p>
            <a:pPr eaLnBrk="1" hangingPunct="1"/>
            <a:r>
              <a:rPr lang="en-US" altLang="en-US" sz="2000" dirty="0" smtClean="0">
                <a:latin typeface="Arial" charset="0"/>
                <a:cs typeface="Arial" charset="0"/>
              </a:rPr>
              <a:t>BPT receive advance parties required for conducting the ceremony via R/W or F/W</a:t>
            </a:r>
          </a:p>
          <a:p>
            <a:pPr eaLnBrk="1" hangingPunct="1"/>
            <a:r>
              <a:rPr lang="en-US" altLang="en-US" sz="2000" dirty="0" smtClean="0">
                <a:latin typeface="Arial" charset="0"/>
                <a:cs typeface="Arial" charset="0"/>
              </a:rPr>
              <a:t>BPT facilitate CF POC requests for transportation through the BAF TMR office</a:t>
            </a:r>
          </a:p>
          <a:p>
            <a:pPr eaLnBrk="1" hangingPunct="1"/>
            <a:r>
              <a:rPr lang="en-US" altLang="en-US" sz="2000" dirty="0" smtClean="0">
                <a:latin typeface="Arial" charset="0"/>
                <a:cs typeface="Arial" charset="0"/>
              </a:rPr>
              <a:t>Some ceremonies will require short-term DVQ billeting (not RON) between time of arrival and the ceremony</a:t>
            </a:r>
          </a:p>
          <a:p>
            <a:pPr eaLnBrk="1" hangingPunct="1"/>
            <a:r>
              <a:rPr lang="en-US" altLang="en-US" sz="2000" dirty="0" smtClean="0">
                <a:latin typeface="Arial" charset="0"/>
                <a:cs typeface="Arial" charset="0"/>
              </a:rPr>
              <a:t>BPT coordinate for un-forecasted office calls with the CMD GRP with the SCJS</a:t>
            </a:r>
          </a:p>
        </p:txBody>
      </p:sp>
    </p:spTree>
    <p:extLst>
      <p:ext uri="{BB962C8B-B14F-4D97-AF65-F5344CB8AC3E}">
        <p14:creationId xmlns:p14="http://schemas.microsoft.com/office/powerpoint/2010/main" val="3942535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a:xfrm>
            <a:off x="0" y="177800"/>
            <a:ext cx="7772400" cy="533400"/>
          </a:xfrm>
          <a:prstGeom prst="rect">
            <a:avLst/>
          </a:prstGeom>
        </p:spPr>
        <p:txBody>
          <a:bodyPr>
            <a:normAutofit fontScale="90000"/>
          </a:bodyPr>
          <a:lstStyle/>
          <a:p>
            <a:pPr algn="ctr" eaLnBrk="1" hangingPunct="1">
              <a:defRPr/>
            </a:pPr>
            <a:r>
              <a:rPr lang="en-US" dirty="0" smtClean="0">
                <a:latin typeface="Arial" charset="0"/>
                <a:cs typeface="Arial" charset="0"/>
              </a:rPr>
              <a:t>                    Execution Special Circumstances</a:t>
            </a:r>
          </a:p>
        </p:txBody>
      </p:sp>
      <p:sp>
        <p:nvSpPr>
          <p:cNvPr id="28675" name="Content Placeholder 2"/>
          <p:cNvSpPr>
            <a:spLocks noGrp="1"/>
          </p:cNvSpPr>
          <p:nvPr>
            <p:ph idx="4294967295"/>
          </p:nvPr>
        </p:nvSpPr>
        <p:spPr>
          <a:xfrm>
            <a:off x="670560" y="1757317"/>
            <a:ext cx="8229600" cy="4525963"/>
          </a:xfrm>
          <a:prstGeom prst="rect">
            <a:avLst/>
          </a:prstGeom>
        </p:spPr>
        <p:txBody>
          <a:bodyPr/>
          <a:lstStyle/>
          <a:p>
            <a:pPr eaLnBrk="1" hangingPunct="1"/>
            <a:r>
              <a:rPr lang="en-US" altLang="en-US" sz="2000" dirty="0" smtClean="0">
                <a:latin typeface="Arial" charset="0"/>
                <a:cs typeface="Arial" charset="0"/>
              </a:rPr>
              <a:t>Billeting will BPT house DVs and accompanying parties based on late night ceremonies and/or weather effects</a:t>
            </a:r>
          </a:p>
          <a:p>
            <a:pPr lvl="1" eaLnBrk="1" hangingPunct="1"/>
            <a:r>
              <a:rPr lang="en-US" altLang="en-US" sz="2000" dirty="0" smtClean="0">
                <a:latin typeface="Arial" charset="0"/>
                <a:cs typeface="Arial" charset="0"/>
              </a:rPr>
              <a:t>Forecast the number of billets available vs required</a:t>
            </a:r>
          </a:p>
          <a:p>
            <a:pPr lvl="1" eaLnBrk="1" hangingPunct="1"/>
            <a:r>
              <a:rPr lang="en-US" altLang="en-US" sz="2000" dirty="0" smtClean="0">
                <a:latin typeface="Arial" charset="0"/>
                <a:cs typeface="Arial" charset="0"/>
              </a:rPr>
              <a:t>Recommend a “bump” plan for personnel already in DVQs</a:t>
            </a:r>
          </a:p>
          <a:p>
            <a:pPr lvl="1" eaLnBrk="1" hangingPunct="1"/>
            <a:r>
              <a:rPr lang="en-US" altLang="en-US" sz="2000" dirty="0" smtClean="0">
                <a:latin typeface="Arial" charset="0"/>
                <a:cs typeface="Arial" charset="0"/>
              </a:rPr>
              <a:t>BPT coordinate with Base OPS billeting for additional housing for limited DVs and accompanying personnel</a:t>
            </a:r>
          </a:p>
        </p:txBody>
      </p:sp>
    </p:spTree>
    <p:extLst>
      <p:ext uri="{BB962C8B-B14F-4D97-AF65-F5344CB8AC3E}">
        <p14:creationId xmlns:p14="http://schemas.microsoft.com/office/powerpoint/2010/main" val="33038460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ctrTitle" idx="4294967295"/>
          </p:nvPr>
        </p:nvSpPr>
        <p:spPr>
          <a:xfrm>
            <a:off x="886097" y="2809693"/>
            <a:ext cx="7772400" cy="1470025"/>
          </a:xfrm>
          <a:prstGeom prst="rect">
            <a:avLst/>
          </a:prstGeom>
        </p:spPr>
        <p:txBody>
          <a:bodyPr/>
          <a:lstStyle/>
          <a:p>
            <a:pPr algn="ctr" eaLnBrk="1" hangingPunct="1"/>
            <a:r>
              <a:rPr lang="en-US" altLang="en-US" dirty="0" smtClean="0">
                <a:latin typeface="Arial" charset="0"/>
                <a:cs typeface="Arial" charset="0"/>
              </a:rPr>
              <a:t>FALLEN HERO DIGNIFIED TRANSFER</a:t>
            </a:r>
            <a:br>
              <a:rPr lang="en-US" altLang="en-US" dirty="0" smtClean="0">
                <a:latin typeface="Arial" charset="0"/>
                <a:cs typeface="Arial" charset="0"/>
              </a:rPr>
            </a:br>
            <a:r>
              <a:rPr lang="en-US" altLang="en-US" dirty="0" smtClean="0">
                <a:latin typeface="Arial" charset="0"/>
                <a:cs typeface="Arial" charset="0"/>
              </a:rPr>
              <a:t>TIME: TBD</a:t>
            </a:r>
          </a:p>
        </p:txBody>
      </p:sp>
    </p:spTree>
    <p:extLst>
      <p:ext uri="{BB962C8B-B14F-4D97-AF65-F5344CB8AC3E}">
        <p14:creationId xmlns:p14="http://schemas.microsoft.com/office/powerpoint/2010/main" val="17960743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a:xfrm>
            <a:off x="2532619" y="-264135"/>
            <a:ext cx="4116386" cy="533400"/>
          </a:xfrm>
          <a:prstGeom prst="rect">
            <a:avLst/>
          </a:prstGeom>
        </p:spPr>
        <p:txBody>
          <a:bodyPr/>
          <a:lstStyle/>
          <a:p>
            <a:pPr algn="ctr" eaLnBrk="1" hangingPunct="1"/>
            <a:r>
              <a:rPr lang="en-US" altLang="en-US" dirty="0" smtClean="0">
                <a:latin typeface="Arial" charset="0"/>
                <a:cs typeface="Arial" charset="0"/>
              </a:rPr>
              <a:t>                                                  Bagram Airfield</a:t>
            </a:r>
          </a:p>
        </p:txBody>
      </p:sp>
      <p:grpSp>
        <p:nvGrpSpPr>
          <p:cNvPr id="30723" name="Group 3"/>
          <p:cNvGrpSpPr>
            <a:grpSpLocks/>
          </p:cNvGrpSpPr>
          <p:nvPr/>
        </p:nvGrpSpPr>
        <p:grpSpPr bwMode="auto">
          <a:xfrm>
            <a:off x="228600" y="1143000"/>
            <a:ext cx="8686800" cy="5275385"/>
            <a:chOff x="0" y="762000"/>
            <a:chExt cx="9144000" cy="5715000"/>
          </a:xfrm>
        </p:grpSpPr>
        <p:pic>
          <p:nvPicPr>
            <p:cNvPr id="30724" name="Picture 4"/>
            <p:cNvPicPr>
              <a:picLocks noChangeAspect="1" noChangeArrowheads="1"/>
            </p:cNvPicPr>
            <p:nvPr/>
          </p:nvPicPr>
          <p:blipFill>
            <a:blip r:embed="rId2" cstate="print"/>
            <a:srcRect/>
            <a:stretch>
              <a:fillRect/>
            </a:stretch>
          </p:blipFill>
          <p:spPr bwMode="auto">
            <a:xfrm>
              <a:off x="0" y="762000"/>
              <a:ext cx="9144000" cy="4343400"/>
            </a:xfrm>
            <a:prstGeom prst="rect">
              <a:avLst/>
            </a:prstGeom>
            <a:noFill/>
            <a:ln w="9525">
              <a:noFill/>
              <a:miter lim="800000"/>
              <a:headEnd/>
              <a:tailEnd/>
            </a:ln>
          </p:spPr>
        </p:pic>
        <p:sp>
          <p:nvSpPr>
            <p:cNvPr id="30725" name="AutoShape 6"/>
            <p:cNvSpPr>
              <a:spLocks noChangeAspect="1" noChangeArrowheads="1"/>
            </p:cNvSpPr>
            <p:nvPr/>
          </p:nvSpPr>
          <p:spPr bwMode="auto">
            <a:xfrm>
              <a:off x="6430963" y="3078163"/>
              <a:ext cx="274637" cy="274637"/>
            </a:xfrm>
            <a:prstGeom prst="plus">
              <a:avLst>
                <a:gd name="adj" fmla="val 30208"/>
              </a:avLst>
            </a:prstGeom>
            <a:solidFill>
              <a:srgbClr val="FF0000"/>
            </a:solidFill>
            <a:ln w="9525">
              <a:solidFill>
                <a:schemeClr val="tx1"/>
              </a:solidFill>
              <a:miter lim="800000"/>
              <a:headEnd/>
              <a:tailEnd/>
            </a:ln>
          </p:spPr>
          <p:txBody>
            <a:bodyPr wrap="none" anchor="ctr"/>
            <a:lstStyle/>
            <a:p>
              <a:pPr eaLnBrk="1" hangingPunct="1"/>
              <a:endParaRPr lang="en-US" altLang="en-US">
                <a:solidFill>
                  <a:srgbClr val="000000"/>
                </a:solidFill>
                <a:latin typeface="Calibri" pitchFamily="34" charset="0"/>
              </a:endParaRPr>
            </a:p>
          </p:txBody>
        </p:sp>
        <p:sp>
          <p:nvSpPr>
            <p:cNvPr id="30726" name="Text Box 9"/>
            <p:cNvSpPr txBox="1">
              <a:spLocks noChangeArrowheads="1"/>
            </p:cNvSpPr>
            <p:nvPr/>
          </p:nvSpPr>
          <p:spPr bwMode="auto">
            <a:xfrm>
              <a:off x="2590800" y="5638800"/>
              <a:ext cx="914400" cy="366713"/>
            </a:xfrm>
            <a:prstGeom prst="rect">
              <a:avLst/>
            </a:prstGeom>
            <a:noFill/>
            <a:ln w="9525">
              <a:noFill/>
              <a:miter lim="800000"/>
              <a:headEnd/>
              <a:tailEnd/>
            </a:ln>
          </p:spPr>
          <p:txBody>
            <a:bodyPr>
              <a:spAutoFit/>
            </a:bodyPr>
            <a:lstStyle/>
            <a:p>
              <a:pPr eaLnBrk="1" hangingPunct="1">
                <a:spcBef>
                  <a:spcPct val="50000"/>
                </a:spcBef>
              </a:pPr>
              <a:endParaRPr lang="en-US" altLang="en-US">
                <a:solidFill>
                  <a:srgbClr val="000000"/>
                </a:solidFill>
                <a:latin typeface="Calibri" pitchFamily="34" charset="0"/>
              </a:endParaRPr>
            </a:p>
          </p:txBody>
        </p:sp>
        <p:sp>
          <p:nvSpPr>
            <p:cNvPr id="30727" name="WordArt 10"/>
            <p:cNvSpPr>
              <a:spLocks noChangeArrowheads="1" noChangeShapeType="1" noTextEdit="1"/>
            </p:cNvSpPr>
            <p:nvPr/>
          </p:nvSpPr>
          <p:spPr bwMode="auto">
            <a:xfrm>
              <a:off x="2590800" y="2200275"/>
              <a:ext cx="171450" cy="161925"/>
            </a:xfrm>
            <a:prstGeom prst="rect">
              <a:avLst/>
            </a:prstGeom>
          </p:spPr>
          <p:txBody>
            <a:bodyPr wrap="none" fromWordArt="1">
              <a:prstTxWarp prst="textPlain">
                <a:avLst>
                  <a:gd name="adj" fmla="val 50000"/>
                </a:avLst>
              </a:prstTxWarp>
            </a:bodyPr>
            <a:lstStyle/>
            <a:p>
              <a:pPr algn="ctr"/>
              <a:r>
                <a:rPr lang="en-US" sz="900" kern="10">
                  <a:ln w="9525">
                    <a:solidFill>
                      <a:srgbClr val="000000"/>
                    </a:solidFill>
                    <a:round/>
                    <a:headEnd/>
                    <a:tailEnd/>
                  </a:ln>
                  <a:solidFill>
                    <a:srgbClr val="0000FF"/>
                  </a:solidFill>
                  <a:latin typeface="Arial Black"/>
                </a:rPr>
                <a:t>PX</a:t>
              </a:r>
            </a:p>
          </p:txBody>
        </p:sp>
        <p:sp>
          <p:nvSpPr>
            <p:cNvPr id="30728" name="AutoShape 13"/>
            <p:cNvSpPr>
              <a:spLocks noChangeAspect="1" noChangeArrowheads="1"/>
            </p:cNvSpPr>
            <p:nvPr/>
          </p:nvSpPr>
          <p:spPr bwMode="auto">
            <a:xfrm>
              <a:off x="2590800" y="2514600"/>
              <a:ext cx="182563" cy="152400"/>
            </a:xfrm>
            <a:prstGeom prst="pentagon">
              <a:avLst/>
            </a:prstGeom>
            <a:solidFill>
              <a:srgbClr val="339966"/>
            </a:solidFill>
            <a:ln w="9525">
              <a:solidFill>
                <a:schemeClr val="tx1"/>
              </a:solidFill>
              <a:miter lim="800000"/>
              <a:headEnd/>
              <a:tailEnd/>
            </a:ln>
          </p:spPr>
          <p:txBody>
            <a:bodyPr wrap="none" anchor="ctr"/>
            <a:lstStyle/>
            <a:p>
              <a:pPr algn="ctr" eaLnBrk="1" hangingPunct="1"/>
              <a:r>
                <a:rPr lang="en-US" altLang="en-US" sz="800">
                  <a:solidFill>
                    <a:srgbClr val="FFFFFF"/>
                  </a:solidFill>
                  <a:latin typeface="Calibri" pitchFamily="34" charset="0"/>
                </a:rPr>
                <a:t>ED</a:t>
              </a:r>
            </a:p>
          </p:txBody>
        </p:sp>
        <p:sp>
          <p:nvSpPr>
            <p:cNvPr id="30729" name="Oval 28"/>
            <p:cNvSpPr>
              <a:spLocks noChangeArrowheads="1"/>
            </p:cNvSpPr>
            <p:nvPr/>
          </p:nvSpPr>
          <p:spPr bwMode="auto">
            <a:xfrm>
              <a:off x="3352800" y="5399088"/>
              <a:ext cx="152400" cy="152400"/>
            </a:xfrm>
            <a:prstGeom prst="ellipse">
              <a:avLst/>
            </a:prstGeom>
            <a:solidFill>
              <a:srgbClr val="800000"/>
            </a:solidFill>
            <a:ln w="9525">
              <a:solidFill>
                <a:schemeClr val="tx1"/>
              </a:solidFill>
              <a:round/>
              <a:headEnd/>
              <a:tailEnd/>
            </a:ln>
          </p:spPr>
          <p:txBody>
            <a:bodyPr wrap="none" anchor="ctr"/>
            <a:lstStyle/>
            <a:p>
              <a:pPr eaLnBrk="1" hangingPunct="1"/>
              <a:endParaRPr lang="en-US" altLang="en-US">
                <a:solidFill>
                  <a:srgbClr val="000000"/>
                </a:solidFill>
                <a:latin typeface="Calibri" pitchFamily="34" charset="0"/>
              </a:endParaRPr>
            </a:p>
          </p:txBody>
        </p:sp>
        <p:sp>
          <p:nvSpPr>
            <p:cNvPr id="11" name="Oval 30"/>
            <p:cNvSpPr>
              <a:spLocks noChangeArrowheads="1"/>
            </p:cNvSpPr>
            <p:nvPr/>
          </p:nvSpPr>
          <p:spPr bwMode="auto">
            <a:xfrm>
              <a:off x="3352132" y="5852452"/>
              <a:ext cx="153737" cy="153061"/>
            </a:xfrm>
            <a:prstGeom prst="ellipse">
              <a:avLst/>
            </a:prstGeom>
            <a:solidFill>
              <a:schemeClr val="accent2">
                <a:lumMod val="60000"/>
                <a:lumOff val="40000"/>
              </a:schemeClr>
            </a:solidFill>
            <a:ln w="9525">
              <a:solidFill>
                <a:schemeClr val="tx1"/>
              </a:solidFill>
              <a:round/>
              <a:headEnd/>
              <a:tailEnd/>
            </a:ln>
            <a:effectLst/>
          </p:spPr>
          <p:txBody>
            <a:bodyPr wrap="none" anchor="ctr"/>
            <a:lstStyle/>
            <a:p>
              <a:pPr algn="ctr" eaLnBrk="1" fontAlgn="auto" hangingPunct="1">
                <a:spcBef>
                  <a:spcPts val="0"/>
                </a:spcBef>
                <a:spcAft>
                  <a:spcPts val="0"/>
                </a:spcAft>
                <a:defRPr/>
              </a:pPr>
              <a:endParaRPr lang="en-US" sz="1400" dirty="0">
                <a:solidFill>
                  <a:prstClr val="white"/>
                </a:solidFill>
                <a:latin typeface="+mn-lt"/>
                <a:cs typeface="+mn-cs"/>
              </a:endParaRPr>
            </a:p>
          </p:txBody>
        </p:sp>
        <p:grpSp>
          <p:nvGrpSpPr>
            <p:cNvPr id="30731" name="Group 38"/>
            <p:cNvGrpSpPr>
              <a:grpSpLocks/>
            </p:cNvGrpSpPr>
            <p:nvPr/>
          </p:nvGrpSpPr>
          <p:grpSpPr bwMode="auto">
            <a:xfrm>
              <a:off x="7862888" y="6096000"/>
              <a:ext cx="976312" cy="381000"/>
              <a:chOff x="4848" y="3504"/>
              <a:chExt cx="615" cy="240"/>
            </a:xfrm>
          </p:grpSpPr>
          <p:sp>
            <p:nvSpPr>
              <p:cNvPr id="30754" name="Text Box 34"/>
              <p:cNvSpPr txBox="1">
                <a:spLocks noChangeArrowheads="1"/>
              </p:cNvSpPr>
              <p:nvPr/>
            </p:nvSpPr>
            <p:spPr bwMode="auto">
              <a:xfrm rot="5220000">
                <a:off x="5228" y="3508"/>
                <a:ext cx="240" cy="231"/>
              </a:xfrm>
              <a:prstGeom prst="rect">
                <a:avLst/>
              </a:prstGeom>
              <a:noFill/>
              <a:ln w="9525">
                <a:noFill/>
                <a:miter lim="800000"/>
                <a:headEnd/>
                <a:tailEnd/>
              </a:ln>
            </p:spPr>
            <p:txBody>
              <a:bodyPr>
                <a:spAutoFit/>
              </a:bodyPr>
              <a:lstStyle/>
              <a:p>
                <a:pPr eaLnBrk="1" hangingPunct="1">
                  <a:spcBef>
                    <a:spcPct val="50000"/>
                  </a:spcBef>
                </a:pPr>
                <a:r>
                  <a:rPr lang="en-US" altLang="en-US">
                    <a:solidFill>
                      <a:srgbClr val="000000"/>
                    </a:solidFill>
                    <a:latin typeface="Calibri" pitchFamily="34" charset="0"/>
                  </a:rPr>
                  <a:t>N</a:t>
                </a:r>
              </a:p>
            </p:txBody>
          </p:sp>
          <p:sp>
            <p:nvSpPr>
              <p:cNvPr id="30755" name="Line 35"/>
              <p:cNvSpPr>
                <a:spLocks noChangeShapeType="1"/>
              </p:cNvSpPr>
              <p:nvPr/>
            </p:nvSpPr>
            <p:spPr bwMode="auto">
              <a:xfrm rot="5220000" flipV="1">
                <a:off x="5040" y="3408"/>
                <a:ext cx="0" cy="384"/>
              </a:xfrm>
              <a:prstGeom prst="line">
                <a:avLst/>
              </a:prstGeom>
              <a:noFill/>
              <a:ln w="9525">
                <a:solidFill>
                  <a:schemeClr val="tx1"/>
                </a:solidFill>
                <a:round/>
                <a:headEnd/>
                <a:tailEnd type="triangle" w="med" len="med"/>
              </a:ln>
            </p:spPr>
            <p:txBody>
              <a:bodyPr/>
              <a:lstStyle/>
              <a:p>
                <a:endParaRPr lang="en-US"/>
              </a:p>
            </p:txBody>
          </p:sp>
          <p:sp>
            <p:nvSpPr>
              <p:cNvPr id="30756" name="Line 36"/>
              <p:cNvSpPr>
                <a:spLocks noChangeShapeType="1"/>
              </p:cNvSpPr>
              <p:nvPr/>
            </p:nvSpPr>
            <p:spPr bwMode="auto">
              <a:xfrm rot="5220000">
                <a:off x="4968" y="3576"/>
                <a:ext cx="144" cy="0"/>
              </a:xfrm>
              <a:prstGeom prst="line">
                <a:avLst/>
              </a:prstGeom>
              <a:noFill/>
              <a:ln w="9525">
                <a:solidFill>
                  <a:schemeClr val="tx1"/>
                </a:solidFill>
                <a:round/>
                <a:headEnd/>
                <a:tailEnd/>
              </a:ln>
            </p:spPr>
            <p:txBody>
              <a:bodyPr/>
              <a:lstStyle/>
              <a:p>
                <a:endParaRPr lang="en-US"/>
              </a:p>
            </p:txBody>
          </p:sp>
          <p:sp>
            <p:nvSpPr>
              <p:cNvPr id="30757" name="Line 37"/>
              <p:cNvSpPr>
                <a:spLocks noChangeShapeType="1"/>
              </p:cNvSpPr>
              <p:nvPr/>
            </p:nvSpPr>
            <p:spPr bwMode="auto">
              <a:xfrm rot="5220000">
                <a:off x="4968" y="3624"/>
                <a:ext cx="144" cy="0"/>
              </a:xfrm>
              <a:prstGeom prst="line">
                <a:avLst/>
              </a:prstGeom>
              <a:noFill/>
              <a:ln w="9525">
                <a:solidFill>
                  <a:schemeClr val="tx1"/>
                </a:solidFill>
                <a:round/>
                <a:headEnd/>
                <a:tailEnd/>
              </a:ln>
            </p:spPr>
            <p:txBody>
              <a:bodyPr/>
              <a:lstStyle/>
              <a:p>
                <a:endParaRPr lang="en-US"/>
              </a:p>
            </p:txBody>
          </p:sp>
        </p:grpSp>
        <p:sp>
          <p:nvSpPr>
            <p:cNvPr id="30732" name="Text Box 40"/>
            <p:cNvSpPr txBox="1">
              <a:spLocks noChangeArrowheads="1"/>
            </p:cNvSpPr>
            <p:nvPr/>
          </p:nvSpPr>
          <p:spPr bwMode="auto">
            <a:xfrm>
              <a:off x="3504699" y="5319051"/>
              <a:ext cx="1828800" cy="304800"/>
            </a:xfrm>
            <a:prstGeom prst="rect">
              <a:avLst/>
            </a:prstGeom>
            <a:noFill/>
            <a:ln w="9525">
              <a:noFill/>
              <a:miter lim="800000"/>
              <a:headEnd/>
              <a:tailEnd/>
            </a:ln>
          </p:spPr>
          <p:txBody>
            <a:bodyPr>
              <a:spAutoFit/>
            </a:bodyPr>
            <a:lstStyle/>
            <a:p>
              <a:pPr eaLnBrk="1" hangingPunct="1">
                <a:spcBef>
                  <a:spcPct val="50000"/>
                </a:spcBef>
              </a:pPr>
              <a:r>
                <a:rPr lang="en-US" altLang="en-US" sz="1400" dirty="0">
                  <a:solidFill>
                    <a:srgbClr val="000000"/>
                  </a:solidFill>
                  <a:latin typeface="Calibri" pitchFamily="34" charset="0"/>
                </a:rPr>
                <a:t>Rotary </a:t>
              </a:r>
              <a:r>
                <a:rPr lang="en-US" altLang="en-US" sz="1400" dirty="0" err="1">
                  <a:solidFill>
                    <a:srgbClr val="000000"/>
                  </a:solidFill>
                  <a:latin typeface="Calibri" pitchFamily="34" charset="0"/>
                </a:rPr>
                <a:t>pax</a:t>
              </a:r>
              <a:r>
                <a:rPr lang="en-US" altLang="en-US" sz="1400" dirty="0">
                  <a:solidFill>
                    <a:srgbClr val="000000"/>
                  </a:solidFill>
                  <a:latin typeface="Calibri" pitchFamily="34" charset="0"/>
                </a:rPr>
                <a:t> terminal</a:t>
              </a:r>
            </a:p>
          </p:txBody>
        </p:sp>
        <p:sp>
          <p:nvSpPr>
            <p:cNvPr id="30733" name="Oval 15"/>
            <p:cNvSpPr>
              <a:spLocks noChangeArrowheads="1"/>
            </p:cNvSpPr>
            <p:nvPr/>
          </p:nvSpPr>
          <p:spPr bwMode="auto">
            <a:xfrm>
              <a:off x="685800" y="3886200"/>
              <a:ext cx="152400" cy="152400"/>
            </a:xfrm>
            <a:prstGeom prst="ellipse">
              <a:avLst/>
            </a:prstGeom>
            <a:solidFill>
              <a:srgbClr val="800000"/>
            </a:solidFill>
            <a:ln w="9525">
              <a:solidFill>
                <a:schemeClr val="tx1"/>
              </a:solidFill>
              <a:round/>
              <a:headEnd/>
              <a:tailEnd/>
            </a:ln>
          </p:spPr>
          <p:txBody>
            <a:bodyPr wrap="none" anchor="ctr"/>
            <a:lstStyle/>
            <a:p>
              <a:pPr algn="ctr" eaLnBrk="1" hangingPunct="1"/>
              <a:endParaRPr lang="en-US" altLang="en-US" sz="1100">
                <a:solidFill>
                  <a:srgbClr val="FFFFFF"/>
                </a:solidFill>
                <a:latin typeface="Calibri" pitchFamily="34" charset="0"/>
              </a:endParaRPr>
            </a:p>
          </p:txBody>
        </p:sp>
        <p:sp>
          <p:nvSpPr>
            <p:cNvPr id="15" name="Oval 30"/>
            <p:cNvSpPr>
              <a:spLocks noChangeArrowheads="1"/>
            </p:cNvSpPr>
            <p:nvPr/>
          </p:nvSpPr>
          <p:spPr bwMode="auto">
            <a:xfrm>
              <a:off x="4343066" y="3733800"/>
              <a:ext cx="152065" cy="153062"/>
            </a:xfrm>
            <a:prstGeom prst="ellipse">
              <a:avLst/>
            </a:prstGeom>
            <a:solidFill>
              <a:schemeClr val="accent2">
                <a:lumMod val="60000"/>
                <a:lumOff val="40000"/>
              </a:schemeClr>
            </a:solidFill>
            <a:ln w="9525">
              <a:solidFill>
                <a:schemeClr val="tx1"/>
              </a:solidFill>
              <a:round/>
              <a:headEnd/>
              <a:tailEnd/>
            </a:ln>
            <a:effectLst/>
          </p:spPr>
          <p:txBody>
            <a:bodyPr wrap="none" anchor="ctr"/>
            <a:lstStyle/>
            <a:p>
              <a:pPr algn="ctr" eaLnBrk="1" fontAlgn="auto" hangingPunct="1">
                <a:spcBef>
                  <a:spcPts val="0"/>
                </a:spcBef>
                <a:spcAft>
                  <a:spcPts val="0"/>
                </a:spcAft>
                <a:defRPr/>
              </a:pPr>
              <a:endParaRPr lang="en-US" sz="1400" dirty="0">
                <a:solidFill>
                  <a:prstClr val="white"/>
                </a:solidFill>
                <a:latin typeface="+mn-lt"/>
                <a:cs typeface="+mn-cs"/>
              </a:endParaRPr>
            </a:p>
          </p:txBody>
        </p:sp>
        <p:sp>
          <p:nvSpPr>
            <p:cNvPr id="30735" name="Rectangle 36"/>
            <p:cNvSpPr>
              <a:spLocks noChangeArrowheads="1"/>
            </p:cNvSpPr>
            <p:nvPr/>
          </p:nvSpPr>
          <p:spPr bwMode="auto">
            <a:xfrm>
              <a:off x="3504699" y="5777085"/>
              <a:ext cx="2174206" cy="333425"/>
            </a:xfrm>
            <a:prstGeom prst="rect">
              <a:avLst/>
            </a:prstGeom>
            <a:noFill/>
            <a:ln w="9525">
              <a:noFill/>
              <a:miter lim="800000"/>
              <a:headEnd/>
              <a:tailEnd/>
            </a:ln>
          </p:spPr>
          <p:txBody>
            <a:bodyPr wrap="square">
              <a:spAutoFit/>
            </a:bodyPr>
            <a:lstStyle/>
            <a:p>
              <a:pPr eaLnBrk="1" hangingPunct="1">
                <a:spcBef>
                  <a:spcPct val="50000"/>
                </a:spcBef>
              </a:pPr>
              <a:r>
                <a:rPr lang="en-US" altLang="en-US" sz="1400" dirty="0">
                  <a:solidFill>
                    <a:srgbClr val="000000"/>
                  </a:solidFill>
                  <a:latin typeface="Calibri" pitchFamily="34" charset="0"/>
                </a:rPr>
                <a:t>Fixed wing </a:t>
              </a:r>
              <a:r>
                <a:rPr lang="en-US" altLang="en-US" sz="1400" dirty="0" err="1">
                  <a:solidFill>
                    <a:srgbClr val="000000"/>
                  </a:solidFill>
                  <a:latin typeface="Calibri" pitchFamily="34" charset="0"/>
                </a:rPr>
                <a:t>pax</a:t>
              </a:r>
              <a:r>
                <a:rPr lang="en-US" altLang="en-US" sz="1400" dirty="0">
                  <a:solidFill>
                    <a:srgbClr val="000000"/>
                  </a:solidFill>
                  <a:latin typeface="Calibri" pitchFamily="34" charset="0"/>
                </a:rPr>
                <a:t> terminal</a:t>
              </a:r>
            </a:p>
          </p:txBody>
        </p:sp>
        <p:sp>
          <p:nvSpPr>
            <p:cNvPr id="17" name="Oval 30"/>
            <p:cNvSpPr>
              <a:spLocks noChangeArrowheads="1"/>
            </p:cNvSpPr>
            <p:nvPr/>
          </p:nvSpPr>
          <p:spPr bwMode="auto">
            <a:xfrm>
              <a:off x="2590132" y="3658129"/>
              <a:ext cx="153737" cy="151342"/>
            </a:xfrm>
            <a:prstGeom prst="ellipse">
              <a:avLst/>
            </a:prstGeom>
            <a:solidFill>
              <a:schemeClr val="accent1">
                <a:lumMod val="75000"/>
              </a:schemeClr>
            </a:solidFill>
            <a:ln w="9525">
              <a:solidFill>
                <a:schemeClr val="tx1"/>
              </a:solidFill>
              <a:round/>
              <a:headEnd/>
              <a:tailEnd/>
            </a:ln>
            <a:effectLst/>
          </p:spPr>
          <p:txBody>
            <a:bodyPr wrap="none" anchor="ctr"/>
            <a:lstStyle/>
            <a:p>
              <a:pPr algn="ctr" eaLnBrk="1" fontAlgn="auto" hangingPunct="1">
                <a:spcBef>
                  <a:spcPts val="0"/>
                </a:spcBef>
                <a:spcAft>
                  <a:spcPts val="0"/>
                </a:spcAft>
                <a:defRPr/>
              </a:pPr>
              <a:r>
                <a:rPr lang="en-US" sz="1400" dirty="0">
                  <a:solidFill>
                    <a:prstClr val="white"/>
                  </a:solidFill>
                  <a:latin typeface="+mn-lt"/>
                  <a:cs typeface="+mn-cs"/>
                </a:rPr>
                <a:t>2</a:t>
              </a:r>
            </a:p>
          </p:txBody>
        </p:sp>
        <p:sp>
          <p:nvSpPr>
            <p:cNvPr id="18" name="Oval 30"/>
            <p:cNvSpPr>
              <a:spLocks noChangeArrowheads="1"/>
            </p:cNvSpPr>
            <p:nvPr/>
          </p:nvSpPr>
          <p:spPr bwMode="auto">
            <a:xfrm>
              <a:off x="4953000" y="2285735"/>
              <a:ext cx="152066" cy="153062"/>
            </a:xfrm>
            <a:prstGeom prst="ellipse">
              <a:avLst/>
            </a:prstGeom>
            <a:solidFill>
              <a:schemeClr val="accent1">
                <a:lumMod val="75000"/>
              </a:schemeClr>
            </a:solidFill>
            <a:ln w="9525">
              <a:solidFill>
                <a:schemeClr val="tx1"/>
              </a:solidFill>
              <a:round/>
              <a:headEnd/>
              <a:tailEnd/>
            </a:ln>
            <a:effectLst/>
          </p:spPr>
          <p:txBody>
            <a:bodyPr wrap="none" anchor="ctr"/>
            <a:lstStyle/>
            <a:p>
              <a:pPr algn="ctr" eaLnBrk="1" fontAlgn="auto" hangingPunct="1">
                <a:spcBef>
                  <a:spcPts val="0"/>
                </a:spcBef>
                <a:spcAft>
                  <a:spcPts val="0"/>
                </a:spcAft>
                <a:defRPr/>
              </a:pPr>
              <a:r>
                <a:rPr lang="en-US" sz="1400" dirty="0">
                  <a:solidFill>
                    <a:prstClr val="white"/>
                  </a:solidFill>
                  <a:latin typeface="+mn-lt"/>
                  <a:cs typeface="+mn-cs"/>
                </a:rPr>
                <a:t>1</a:t>
              </a:r>
            </a:p>
          </p:txBody>
        </p:sp>
        <p:sp>
          <p:nvSpPr>
            <p:cNvPr id="30738" name="TextBox 18"/>
            <p:cNvSpPr txBox="1">
              <a:spLocks noChangeArrowheads="1"/>
            </p:cNvSpPr>
            <p:nvPr/>
          </p:nvSpPr>
          <p:spPr bwMode="auto">
            <a:xfrm>
              <a:off x="1333501" y="762000"/>
              <a:ext cx="762000" cy="369888"/>
            </a:xfrm>
            <a:prstGeom prst="rect">
              <a:avLst/>
            </a:prstGeom>
            <a:noFill/>
            <a:ln w="9525">
              <a:noFill/>
              <a:miter lim="800000"/>
              <a:headEnd/>
              <a:tailEnd/>
            </a:ln>
          </p:spPr>
          <p:txBody>
            <a:bodyPr>
              <a:spAutoFit/>
            </a:bodyPr>
            <a:lstStyle/>
            <a:p>
              <a:pPr algn="ctr" eaLnBrk="1" hangingPunct="1"/>
              <a:r>
                <a:rPr lang="en-US" altLang="en-US" b="1">
                  <a:latin typeface="Calibri" pitchFamily="34" charset="0"/>
                </a:rPr>
                <a:t>JOC</a:t>
              </a:r>
            </a:p>
          </p:txBody>
        </p:sp>
        <p:sp>
          <p:nvSpPr>
            <p:cNvPr id="20" name="5-Point Star 19"/>
            <p:cNvSpPr/>
            <p:nvPr/>
          </p:nvSpPr>
          <p:spPr>
            <a:xfrm>
              <a:off x="1677737" y="2971933"/>
              <a:ext cx="304132" cy="304403"/>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prstClr val="white"/>
                </a:solidFill>
              </a:endParaRPr>
            </a:p>
          </p:txBody>
        </p:sp>
        <p:cxnSp>
          <p:nvCxnSpPr>
            <p:cNvPr id="21" name="Straight Arrow Connector 20"/>
            <p:cNvCxnSpPr>
              <a:endCxn id="20" idx="0"/>
            </p:cNvCxnSpPr>
            <p:nvPr/>
          </p:nvCxnSpPr>
          <p:spPr>
            <a:xfrm rot="16200000" flipH="1">
              <a:off x="839700" y="1981830"/>
              <a:ext cx="1828139" cy="152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676066" y="3505068"/>
              <a:ext cx="533065" cy="1719"/>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1828074" y="3809732"/>
              <a:ext cx="534855" cy="76868"/>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209132" y="4191265"/>
              <a:ext cx="1448803" cy="1720"/>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a:off x="3467062" y="4456137"/>
              <a:ext cx="380075" cy="1672"/>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733132" y="4648729"/>
              <a:ext cx="762000" cy="1720"/>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6171198" y="4115594"/>
              <a:ext cx="1829802" cy="0"/>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648868" y="4115594"/>
              <a:ext cx="1447132" cy="0"/>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192038" y="4190430"/>
              <a:ext cx="457465" cy="1671"/>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7811799" y="3769941"/>
              <a:ext cx="380073" cy="1672"/>
            </a:xfrm>
            <a:prstGeom prst="straightConnector1">
              <a:avLst/>
            </a:prstGeom>
            <a:ln w="38100" cmpd="thickThi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30750" name="TextBox 30"/>
            <p:cNvSpPr txBox="1">
              <a:spLocks noChangeArrowheads="1"/>
            </p:cNvSpPr>
            <p:nvPr/>
          </p:nvSpPr>
          <p:spPr bwMode="auto">
            <a:xfrm>
              <a:off x="6400800" y="914400"/>
              <a:ext cx="762000" cy="369888"/>
            </a:xfrm>
            <a:prstGeom prst="rect">
              <a:avLst/>
            </a:prstGeom>
            <a:noFill/>
            <a:ln w="9525">
              <a:noFill/>
              <a:miter lim="800000"/>
              <a:headEnd/>
              <a:tailEnd/>
            </a:ln>
          </p:spPr>
          <p:txBody>
            <a:bodyPr>
              <a:spAutoFit/>
            </a:bodyPr>
            <a:lstStyle/>
            <a:p>
              <a:pPr algn="ctr" eaLnBrk="1" hangingPunct="1"/>
              <a:r>
                <a:rPr lang="en-US" altLang="en-US" b="1">
                  <a:latin typeface="Calibri" pitchFamily="34" charset="0"/>
                </a:rPr>
                <a:t>CJTH</a:t>
              </a:r>
            </a:p>
          </p:txBody>
        </p:sp>
        <p:cxnSp>
          <p:nvCxnSpPr>
            <p:cNvPr id="32" name="Straight Arrow Connector 31"/>
            <p:cNvCxnSpPr>
              <a:endCxn id="30725" idx="0"/>
            </p:cNvCxnSpPr>
            <p:nvPr/>
          </p:nvCxnSpPr>
          <p:spPr>
            <a:xfrm flipH="1">
              <a:off x="6568908" y="1295135"/>
              <a:ext cx="212223" cy="17834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4951329" y="4201583"/>
              <a:ext cx="1219868" cy="68619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34" name="Oval 33"/>
            <p:cNvSpPr/>
            <p:nvPr/>
          </p:nvSpPr>
          <p:spPr>
            <a:xfrm>
              <a:off x="1144672" y="4266935"/>
              <a:ext cx="1218198" cy="53313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spTree>
    <p:extLst>
      <p:ext uri="{BB962C8B-B14F-4D97-AF65-F5344CB8AC3E}">
        <p14:creationId xmlns:p14="http://schemas.microsoft.com/office/powerpoint/2010/main" val="1845552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12"/>
          <p:cNvGrpSpPr>
            <a:grpSpLocks/>
          </p:cNvGrpSpPr>
          <p:nvPr/>
        </p:nvGrpSpPr>
        <p:grpSpPr bwMode="auto">
          <a:xfrm>
            <a:off x="3068648" y="914687"/>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169"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2"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0"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25410015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12"/>
          <p:cNvGrpSpPr>
            <a:grpSpLocks/>
          </p:cNvGrpSpPr>
          <p:nvPr/>
        </p:nvGrpSpPr>
        <p:grpSpPr bwMode="auto">
          <a:xfrm>
            <a:off x="3068648" y="914687"/>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169"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2"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1" name="Oval 27"/>
          <p:cNvSpPr>
            <a:spLocks noChangeArrowheads="1"/>
          </p:cNvSpPr>
          <p:nvPr/>
        </p:nvSpPr>
        <p:spPr bwMode="auto">
          <a:xfrm>
            <a:off x="3445681" y="3812175"/>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2" name="Oval 27"/>
          <p:cNvSpPr>
            <a:spLocks noChangeArrowheads="1"/>
          </p:cNvSpPr>
          <p:nvPr/>
        </p:nvSpPr>
        <p:spPr bwMode="auto">
          <a:xfrm>
            <a:off x="4696768" y="3810380"/>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 name="Oval 27"/>
          <p:cNvSpPr>
            <a:spLocks noChangeArrowheads="1"/>
          </p:cNvSpPr>
          <p:nvPr/>
        </p:nvSpPr>
        <p:spPr bwMode="auto">
          <a:xfrm>
            <a:off x="3447421" y="2912839"/>
            <a:ext cx="80095"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 name="Oval 127"/>
          <p:cNvSpPr>
            <a:spLocks noChangeAspect="1" noChangeArrowheads="1"/>
          </p:cNvSpPr>
          <p:nvPr/>
        </p:nvSpPr>
        <p:spPr bwMode="auto">
          <a:xfrm>
            <a:off x="4074096" y="2381154"/>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 name="Text Box 108"/>
          <p:cNvSpPr txBox="1">
            <a:spLocks noChangeArrowheads="1"/>
          </p:cNvSpPr>
          <p:nvPr/>
        </p:nvSpPr>
        <p:spPr bwMode="auto">
          <a:xfrm rot="21596418" flipH="1">
            <a:off x="4096281" y="2313441"/>
            <a:ext cx="1117758" cy="215444"/>
          </a:xfrm>
          <a:prstGeom prst="rect">
            <a:avLst/>
          </a:prstGeom>
          <a:noFill/>
          <a:ln w="9525">
            <a:noFill/>
            <a:miter lim="800000"/>
            <a:headEnd/>
            <a:tailEnd/>
          </a:ln>
        </p:spPr>
        <p:txBody>
          <a:bodyPr>
            <a:spAutoFit/>
          </a:bodyPr>
          <a:lstStyle/>
          <a:p>
            <a:pPr eaLnBrk="1" hangingPunct="1"/>
            <a:r>
              <a:rPr lang="en-US" altLang="en-US" sz="800" b="1" dirty="0" smtClean="0">
                <a:solidFill>
                  <a:srgbClr val="000000"/>
                </a:solidFill>
                <a:latin typeface="Calibri" pitchFamily="34" charset="0"/>
              </a:rPr>
              <a:t>CHAPLAIN</a:t>
            </a:r>
            <a:endParaRPr lang="en-US" altLang="en-US" sz="1000" b="1" dirty="0">
              <a:solidFill>
                <a:srgbClr val="000000"/>
              </a:solidFill>
              <a:latin typeface="Calibri" pitchFamily="34" charset="0"/>
            </a:endParaRPr>
          </a:p>
        </p:txBody>
      </p:sp>
      <p:pic>
        <p:nvPicPr>
          <p:cNvPr id="16" name="Picture 78" descr="CSM-rank">
            <a:hlinkClick r:id="rId3"/>
          </p:cNvPr>
          <p:cNvPicPr>
            <a:picLocks noChangeAspect="1" noChangeArrowheads="1"/>
          </p:cNvPicPr>
          <p:nvPr/>
        </p:nvPicPr>
        <p:blipFill>
          <a:blip r:embed="rId4" cstate="print"/>
          <a:srcRect/>
          <a:stretch>
            <a:fillRect/>
          </a:stretch>
        </p:blipFill>
        <p:spPr bwMode="auto">
          <a:xfrm>
            <a:off x="4068462" y="2198574"/>
            <a:ext cx="93564" cy="136483"/>
          </a:xfrm>
          <a:prstGeom prst="rect">
            <a:avLst/>
          </a:prstGeom>
          <a:noFill/>
          <a:ln w="9525">
            <a:noFill/>
            <a:miter lim="800000"/>
            <a:headEnd/>
            <a:tailEnd/>
          </a:ln>
        </p:spPr>
      </p:pic>
      <p:sp>
        <p:nvSpPr>
          <p:cNvPr id="287" name="Text Box 156"/>
          <p:cNvSpPr txBox="1">
            <a:spLocks noChangeArrowheads="1"/>
          </p:cNvSpPr>
          <p:nvPr/>
        </p:nvSpPr>
        <p:spPr bwMode="auto">
          <a:xfrm>
            <a:off x="4090010" y="2146645"/>
            <a:ext cx="923651" cy="215444"/>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CEREMONY SGM </a:t>
            </a:r>
            <a:endParaRPr lang="en-US" altLang="en-US" sz="800" b="1" dirty="0">
              <a:solidFill>
                <a:srgbClr val="000000"/>
              </a:solidFill>
              <a:latin typeface="Calibri" pitchFamily="34" charset="0"/>
            </a:endParaRPr>
          </a:p>
        </p:txBody>
      </p:sp>
      <p:sp>
        <p:nvSpPr>
          <p:cNvPr id="291"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92"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93"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294"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95"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298" name="Oval 27"/>
          <p:cNvSpPr>
            <a:spLocks noChangeArrowheads="1"/>
          </p:cNvSpPr>
          <p:nvPr/>
        </p:nvSpPr>
        <p:spPr bwMode="auto">
          <a:xfrm>
            <a:off x="4057672" y="2022435"/>
            <a:ext cx="107231" cy="114323"/>
          </a:xfrm>
          <a:prstGeom prst="ellipse">
            <a:avLst/>
          </a:prstGeom>
          <a:solidFill>
            <a:srgbClr val="FF0000"/>
          </a:solidFill>
          <a:ln w="9525">
            <a:solidFill>
              <a:srgbClr val="FFFF00"/>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9" name="Text Box 156"/>
          <p:cNvSpPr txBox="1">
            <a:spLocks noChangeArrowheads="1"/>
          </p:cNvSpPr>
          <p:nvPr/>
        </p:nvSpPr>
        <p:spPr bwMode="auto">
          <a:xfrm>
            <a:off x="4090010" y="1972200"/>
            <a:ext cx="1074333" cy="215444"/>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USAF LOAD MASTER </a:t>
            </a:r>
            <a:endParaRPr lang="en-US" altLang="en-US" sz="800" b="1" dirty="0">
              <a:solidFill>
                <a:srgbClr val="000000"/>
              </a:solidFill>
              <a:latin typeface="Calibri" pitchFamily="34" charset="0"/>
            </a:endParaRPr>
          </a:p>
        </p:txBody>
      </p:sp>
      <p:sp>
        <p:nvSpPr>
          <p:cNvPr id="300" name="TextBox 299"/>
          <p:cNvSpPr txBox="1"/>
          <p:nvPr/>
        </p:nvSpPr>
        <p:spPr>
          <a:xfrm>
            <a:off x="5933521" y="1031098"/>
            <a:ext cx="2138558" cy="3861406"/>
          </a:xfrm>
          <a:prstGeom prst="rect">
            <a:avLst/>
          </a:prstGeom>
          <a:noFill/>
        </p:spPr>
        <p:txBody>
          <a:bodyPr>
            <a:noAutofit/>
          </a:bodyPr>
          <a:lstStyle/>
          <a:p>
            <a:pPr eaLnBrk="1" hangingPunct="1"/>
            <a:r>
              <a:rPr lang="en-US" altLang="en-US" sz="1100" b="1" dirty="0" smtClean="0">
                <a:latin typeface="+mn-lt"/>
              </a:rPr>
              <a:t>T-15 minutes</a:t>
            </a:r>
          </a:p>
          <a:p>
            <a:pPr eaLnBrk="1" hangingPunct="1"/>
            <a:endParaRPr lang="en-US" altLang="en-US" sz="1100" b="1" dirty="0" smtClean="0">
              <a:latin typeface="+mn-lt"/>
            </a:endParaRPr>
          </a:p>
          <a:p>
            <a:pPr marL="171450" indent="-171450" eaLnBrk="1" hangingPunct="1">
              <a:buFont typeface="Arial" panose="020B0604020202020204" pitchFamily="34" charset="0"/>
              <a:buChar char="•"/>
            </a:pPr>
            <a:r>
              <a:rPr lang="en-US" altLang="en-US" sz="1100" b="1" dirty="0" smtClean="0">
                <a:latin typeface="+mn-lt"/>
              </a:rPr>
              <a:t>Ceremony SGM, Pallbearer NCOIC, and Chaplain </a:t>
            </a:r>
            <a:r>
              <a:rPr lang="en-US" altLang="en-US" sz="1100" b="1" dirty="0">
                <a:latin typeface="+mn-lt"/>
              </a:rPr>
              <a:t>coordinate with the loadmaster</a:t>
            </a:r>
            <a:r>
              <a:rPr lang="en-US" altLang="en-US" sz="1100" b="1" dirty="0" smtClean="0">
                <a:latin typeface="+mn-lt"/>
              </a:rPr>
              <a:t>.</a:t>
            </a:r>
          </a:p>
          <a:p>
            <a:pPr eaLnBrk="1" hangingPunct="1"/>
            <a:endParaRPr lang="en-US" altLang="en-US" sz="1100" b="1" dirty="0">
              <a:latin typeface="+mn-lt"/>
            </a:endParaRPr>
          </a:p>
          <a:p>
            <a:pPr marL="171450" indent="-171450" eaLnBrk="1" hangingPunct="1">
              <a:buFont typeface="Arial" panose="020B0604020202020204" pitchFamily="34" charset="0"/>
              <a:buChar char="•"/>
            </a:pPr>
            <a:r>
              <a:rPr lang="en-US" altLang="en-US" sz="1100" b="1" dirty="0">
                <a:latin typeface="+mn-lt"/>
              </a:rPr>
              <a:t>Band is setting </a:t>
            </a:r>
            <a:r>
              <a:rPr lang="en-US" altLang="en-US" sz="1100" b="1" dirty="0" smtClean="0">
                <a:latin typeface="+mn-lt"/>
              </a:rPr>
              <a:t>up and J6 </a:t>
            </a:r>
            <a:r>
              <a:rPr lang="en-US" altLang="en-US" sz="1100" b="1" dirty="0">
                <a:latin typeface="+mn-lt"/>
              </a:rPr>
              <a:t>is setting up the sound system and podium</a:t>
            </a:r>
            <a:r>
              <a:rPr lang="en-US" altLang="en-US" sz="1100" b="1" dirty="0" smtClean="0">
                <a:latin typeface="+mn-lt"/>
              </a:rPr>
              <a:t>.</a:t>
            </a:r>
          </a:p>
          <a:p>
            <a:pPr eaLnBrk="1" hangingPunct="1">
              <a:buFont typeface="Arial" charset="0"/>
              <a:buChar char="•"/>
            </a:pPr>
            <a:endParaRPr lang="en-US" altLang="en-US" sz="1100" b="1" dirty="0">
              <a:latin typeface="+mn-lt"/>
            </a:endParaRPr>
          </a:p>
          <a:p>
            <a:pPr marL="171450" indent="-171450" eaLnBrk="1" hangingPunct="1">
              <a:buFont typeface="Arial" panose="020B0604020202020204" pitchFamily="34" charset="0"/>
              <a:buChar char="•"/>
            </a:pPr>
            <a:r>
              <a:rPr lang="en-US" altLang="en-US" sz="1100" b="1" dirty="0" smtClean="0">
                <a:latin typeface="+mn-lt"/>
              </a:rPr>
              <a:t>Formation </a:t>
            </a:r>
            <a:r>
              <a:rPr lang="en-US" altLang="en-US" sz="1100" b="1" dirty="0">
                <a:latin typeface="+mn-lt"/>
              </a:rPr>
              <a:t>NCO’s marks the spot</a:t>
            </a:r>
            <a:r>
              <a:rPr lang="en-US" altLang="en-US" sz="1100" b="1" dirty="0" smtClean="0">
                <a:latin typeface="+mn-lt"/>
              </a:rPr>
              <a:t>.</a:t>
            </a:r>
          </a:p>
          <a:p>
            <a:pPr marL="171450" indent="-171450" eaLnBrk="1" hangingPunct="1">
              <a:buFont typeface="Arial" panose="020B0604020202020204" pitchFamily="34" charset="0"/>
              <a:buChar char="•"/>
            </a:pPr>
            <a:endParaRPr lang="en-US" altLang="en-US" sz="1100" b="1" dirty="0">
              <a:latin typeface="+mn-lt"/>
            </a:endParaRPr>
          </a:p>
          <a:p>
            <a:pPr marL="171450" indent="-171450" eaLnBrk="1" hangingPunct="1">
              <a:buFont typeface="Arial" panose="020B0604020202020204" pitchFamily="34" charset="0"/>
              <a:buChar char="•"/>
            </a:pPr>
            <a:r>
              <a:rPr lang="en-US" altLang="en-US" sz="1100" b="1" dirty="0" smtClean="0">
                <a:latin typeface="+mn-lt"/>
              </a:rPr>
              <a:t>Lastly, Pallbearer NCOIC form the pallbearers and call, “At close interval, dress right, dress”</a:t>
            </a:r>
            <a:endParaRPr lang="en-US" altLang="en-US" sz="1100" b="1" dirty="0">
              <a:latin typeface="+mn-lt"/>
            </a:endParaRPr>
          </a:p>
        </p:txBody>
      </p:sp>
      <p:sp>
        <p:nvSpPr>
          <p:cNvPr id="31"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2" name="Group 1"/>
          <p:cNvGrpSpPr/>
          <p:nvPr/>
        </p:nvGrpSpPr>
        <p:grpSpPr>
          <a:xfrm>
            <a:off x="3226121" y="4969402"/>
            <a:ext cx="507946" cy="837931"/>
            <a:chOff x="3226121" y="4969402"/>
            <a:chExt cx="507946" cy="837931"/>
          </a:xfrm>
        </p:grpSpPr>
        <p:sp>
          <p:nvSpPr>
            <p:cNvPr id="46" name="Oval 58"/>
            <p:cNvSpPr>
              <a:spLocks noChangeArrowheads="1"/>
            </p:cNvSpPr>
            <p:nvPr/>
          </p:nvSpPr>
          <p:spPr bwMode="auto">
            <a:xfrm rot="16072148">
              <a:off x="3280139" y="4943764"/>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47" name="Oval 74"/>
            <p:cNvSpPr>
              <a:spLocks noChangeArrowheads="1"/>
            </p:cNvSpPr>
            <p:nvPr/>
          </p:nvSpPr>
          <p:spPr bwMode="auto">
            <a:xfrm>
              <a:off x="3399790" y="504703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48" name="Oval 74"/>
            <p:cNvSpPr>
              <a:spLocks noChangeArrowheads="1"/>
            </p:cNvSpPr>
            <p:nvPr/>
          </p:nvSpPr>
          <p:spPr bwMode="auto">
            <a:xfrm>
              <a:off x="3401456" y="511324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49" name="Oval 74"/>
            <p:cNvSpPr>
              <a:spLocks noChangeArrowheads="1"/>
            </p:cNvSpPr>
            <p:nvPr/>
          </p:nvSpPr>
          <p:spPr bwMode="auto">
            <a:xfrm>
              <a:off x="3545972"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0" name="Oval 74"/>
            <p:cNvSpPr>
              <a:spLocks noChangeArrowheads="1"/>
            </p:cNvSpPr>
            <p:nvPr/>
          </p:nvSpPr>
          <p:spPr bwMode="auto">
            <a:xfrm>
              <a:off x="361379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1" name="Oval 74"/>
            <p:cNvSpPr>
              <a:spLocks noChangeArrowheads="1"/>
            </p:cNvSpPr>
            <p:nvPr/>
          </p:nvSpPr>
          <p:spPr bwMode="auto">
            <a:xfrm>
              <a:off x="3685505" y="511324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2" name="Oval 74"/>
            <p:cNvSpPr>
              <a:spLocks noChangeArrowheads="1"/>
            </p:cNvSpPr>
            <p:nvPr/>
          </p:nvSpPr>
          <p:spPr bwMode="auto">
            <a:xfrm>
              <a:off x="3471280"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3" name="Oval 74"/>
            <p:cNvSpPr>
              <a:spLocks noChangeArrowheads="1"/>
            </p:cNvSpPr>
            <p:nvPr/>
          </p:nvSpPr>
          <p:spPr bwMode="auto">
            <a:xfrm>
              <a:off x="3688348" y="50436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4" name="Oval 74"/>
            <p:cNvSpPr>
              <a:spLocks noChangeArrowheads="1"/>
            </p:cNvSpPr>
            <p:nvPr/>
          </p:nvSpPr>
          <p:spPr bwMode="auto">
            <a:xfrm>
              <a:off x="3616169" y="504495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5" name="Oval 74"/>
            <p:cNvSpPr>
              <a:spLocks noChangeArrowheads="1"/>
            </p:cNvSpPr>
            <p:nvPr/>
          </p:nvSpPr>
          <p:spPr bwMode="auto">
            <a:xfrm>
              <a:off x="347127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6" name="Oval 74"/>
            <p:cNvSpPr>
              <a:spLocks noChangeArrowheads="1"/>
            </p:cNvSpPr>
            <p:nvPr/>
          </p:nvSpPr>
          <p:spPr bwMode="auto">
            <a:xfrm>
              <a:off x="3544574" y="51132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7" name="Text Box 156"/>
            <p:cNvSpPr txBox="1">
              <a:spLocks noChangeArrowheads="1"/>
            </p:cNvSpPr>
            <p:nvPr/>
          </p:nvSpPr>
          <p:spPr bwMode="auto">
            <a:xfrm rot="5400000">
              <a:off x="3257664" y="5308170"/>
              <a:ext cx="622286"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a:t>
              </a:r>
              <a:endParaRPr lang="en-US" altLang="en-US" sz="600" b="1" dirty="0">
                <a:solidFill>
                  <a:srgbClr val="000000"/>
                </a:solidFill>
                <a:latin typeface="Calibri" pitchFamily="34" charset="0"/>
              </a:endParaRPr>
            </a:p>
          </p:txBody>
        </p:sp>
        <p:sp>
          <p:nvSpPr>
            <p:cNvPr id="58" name="Text Box 156"/>
            <p:cNvSpPr txBox="1">
              <a:spLocks noChangeArrowheads="1"/>
            </p:cNvSpPr>
            <p:nvPr/>
          </p:nvSpPr>
          <p:spPr bwMode="auto">
            <a:xfrm rot="5400000">
              <a:off x="2905520" y="5302067"/>
              <a:ext cx="8258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NCOIC</a:t>
              </a:r>
              <a:endParaRPr lang="en-US" altLang="en-US" sz="600" b="1" dirty="0">
                <a:solidFill>
                  <a:srgbClr val="000000"/>
                </a:solidFill>
                <a:latin typeface="Calibri" pitchFamily="34" charset="0"/>
              </a:endParaRPr>
            </a:p>
          </p:txBody>
        </p:sp>
      </p:grpSp>
      <p:grpSp>
        <p:nvGrpSpPr>
          <p:cNvPr id="61" name="Group 60"/>
          <p:cNvGrpSpPr/>
          <p:nvPr/>
        </p:nvGrpSpPr>
        <p:grpSpPr>
          <a:xfrm>
            <a:off x="4752436" y="2370630"/>
            <a:ext cx="533400" cy="348607"/>
            <a:chOff x="4720625" y="2588798"/>
            <a:chExt cx="533400" cy="348607"/>
          </a:xfrm>
        </p:grpSpPr>
        <p:sp>
          <p:nvSpPr>
            <p:cNvPr id="62"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63"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64"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sp>
        <p:nvSpPr>
          <p:cNvPr id="65" name="Oval 58"/>
          <p:cNvSpPr>
            <a:spLocks noChangeArrowheads="1"/>
          </p:cNvSpPr>
          <p:nvPr/>
        </p:nvSpPr>
        <p:spPr bwMode="auto">
          <a:xfrm rot="16072148">
            <a:off x="4071610" y="1863433"/>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66" name="Text Box 156"/>
          <p:cNvSpPr txBox="1">
            <a:spLocks noChangeArrowheads="1"/>
          </p:cNvSpPr>
          <p:nvPr/>
        </p:nvSpPr>
        <p:spPr bwMode="auto">
          <a:xfrm>
            <a:off x="4096297" y="1821732"/>
            <a:ext cx="1040670" cy="215444"/>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PALLBEARER NCOIC </a:t>
            </a:r>
            <a:endParaRPr lang="en-US" altLang="en-US" sz="800" b="1" dirty="0">
              <a:solidFill>
                <a:srgbClr val="000000"/>
              </a:solidFill>
              <a:latin typeface="Calibri" pitchFamily="34" charset="0"/>
            </a:endParaRPr>
          </a:p>
        </p:txBody>
      </p:sp>
      <p:sp>
        <p:nvSpPr>
          <p:cNvPr id="59"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12935165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31746" name="Group 12"/>
          <p:cNvGrpSpPr>
            <a:grpSpLocks/>
          </p:cNvGrpSpPr>
          <p:nvPr/>
        </p:nvGrpSpPr>
        <p:grpSpPr bwMode="auto">
          <a:xfrm>
            <a:off x="3068648" y="914687"/>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grpSp>
        <p:nvGrpSpPr>
          <p:cNvPr id="31750" name="Group 152"/>
          <p:cNvGrpSpPr>
            <a:grpSpLocks/>
          </p:cNvGrpSpPr>
          <p:nvPr/>
        </p:nvGrpSpPr>
        <p:grpSpPr bwMode="auto">
          <a:xfrm>
            <a:off x="5803911" y="4746151"/>
            <a:ext cx="400050" cy="161925"/>
            <a:chOff x="5136" y="3141"/>
            <a:chExt cx="240" cy="122"/>
          </a:xfrm>
        </p:grpSpPr>
        <p:pic>
          <p:nvPicPr>
            <p:cNvPr id="31901" name="Picture 153" descr="Picture2"/>
            <p:cNvPicPr>
              <a:picLocks noChangeAspect="1" noChangeArrowheads="1"/>
            </p:cNvPicPr>
            <p:nvPr/>
          </p:nvPicPr>
          <p:blipFill>
            <a:blip r:embed="rId3" cstate="print"/>
            <a:srcRect/>
            <a:stretch>
              <a:fillRect/>
            </a:stretch>
          </p:blipFill>
          <p:spPr bwMode="auto">
            <a:xfrm>
              <a:off x="5136" y="3141"/>
              <a:ext cx="240" cy="122"/>
            </a:xfrm>
            <a:prstGeom prst="rect">
              <a:avLst/>
            </a:prstGeom>
            <a:noFill/>
            <a:ln w="9525">
              <a:noFill/>
              <a:miter lim="800000"/>
              <a:headEnd/>
              <a:tailEnd/>
            </a:ln>
          </p:spPr>
        </p:pic>
        <p:pic>
          <p:nvPicPr>
            <p:cNvPr id="31902" name="Picture 154"/>
            <p:cNvPicPr>
              <a:picLocks noChangeAspect="1" noChangeArrowheads="1"/>
            </p:cNvPicPr>
            <p:nvPr/>
          </p:nvPicPr>
          <p:blipFill>
            <a:blip r:embed="rId4" cstate="print"/>
            <a:srcRect/>
            <a:stretch>
              <a:fillRect/>
            </a:stretch>
          </p:blipFill>
          <p:spPr bwMode="auto">
            <a:xfrm>
              <a:off x="5187" y="3160"/>
              <a:ext cx="144" cy="86"/>
            </a:xfrm>
            <a:prstGeom prst="rect">
              <a:avLst/>
            </a:prstGeom>
            <a:noFill/>
            <a:ln w="9525">
              <a:noFill/>
              <a:miter lim="800000"/>
              <a:headEnd/>
              <a:tailEnd/>
            </a:ln>
          </p:spPr>
        </p:pic>
      </p:grpSp>
      <p:sp>
        <p:nvSpPr>
          <p:cNvPr id="31751" name="Oval 155"/>
          <p:cNvSpPr>
            <a:spLocks noChangeArrowheads="1"/>
          </p:cNvSpPr>
          <p:nvPr/>
        </p:nvSpPr>
        <p:spPr bwMode="auto">
          <a:xfrm rot="5400000">
            <a:off x="5730886" y="477631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4" name="Oval 27"/>
          <p:cNvSpPr>
            <a:spLocks noChangeArrowheads="1"/>
          </p:cNvSpPr>
          <p:nvPr/>
        </p:nvSpPr>
        <p:spPr bwMode="auto">
          <a:xfrm>
            <a:off x="3445681" y="3812175"/>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6768" y="3810380"/>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599000" y="3587222"/>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16200000">
            <a:off x="4575701" y="3580895"/>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759" name="Oval 58"/>
          <p:cNvSpPr>
            <a:spLocks noChangeArrowheads="1"/>
          </p:cNvSpPr>
          <p:nvPr/>
        </p:nvSpPr>
        <p:spPr bwMode="auto">
          <a:xfrm rot="16072148">
            <a:off x="3280139" y="4943764"/>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5" name="Group 4"/>
          <p:cNvGrpSpPr/>
          <p:nvPr/>
        </p:nvGrpSpPr>
        <p:grpSpPr>
          <a:xfrm>
            <a:off x="2955507" y="2369309"/>
            <a:ext cx="801688" cy="349108"/>
            <a:chOff x="2946122" y="2704305"/>
            <a:chExt cx="801688" cy="349108"/>
          </a:xfrm>
        </p:grpSpPr>
        <p:sp>
          <p:nvSpPr>
            <p:cNvPr id="31747"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48"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31763" name="Group 20"/>
            <p:cNvGrpSpPr>
              <a:grpSpLocks/>
            </p:cNvGrpSpPr>
            <p:nvPr/>
          </p:nvGrpSpPr>
          <p:grpSpPr bwMode="auto">
            <a:xfrm>
              <a:off x="3328495" y="2857760"/>
              <a:ext cx="199021" cy="191501"/>
              <a:chOff x="3795175" y="3031583"/>
              <a:chExt cx="199300" cy="191501"/>
            </a:xfrm>
          </p:grpSpPr>
          <p:sp>
            <p:nvSpPr>
              <p:cNvPr id="25"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6"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31842"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31806" name="Text Box 108"/>
          <p:cNvSpPr txBox="1">
            <a:spLocks noChangeArrowheads="1"/>
          </p:cNvSpPr>
          <p:nvPr/>
        </p:nvSpPr>
        <p:spPr bwMode="auto">
          <a:xfrm rot="21596418" flipH="1">
            <a:off x="2567651" y="4500244"/>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CHAPLAIN</a:t>
            </a:r>
            <a:endParaRPr lang="en-US" altLang="en-US" sz="800" b="1" dirty="0">
              <a:solidFill>
                <a:srgbClr val="000000"/>
              </a:solidFill>
              <a:latin typeface="Calibri" pitchFamily="34" charset="0"/>
            </a:endParaRPr>
          </a:p>
        </p:txBody>
      </p:sp>
      <p:sp>
        <p:nvSpPr>
          <p:cNvPr id="31807" name="Rectangle 150"/>
          <p:cNvSpPr>
            <a:spLocks noChangeArrowheads="1"/>
          </p:cNvSpPr>
          <p:nvPr/>
        </p:nvSpPr>
        <p:spPr bwMode="auto">
          <a:xfrm>
            <a:off x="4348281" y="5355410"/>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grpSp>
        <p:nvGrpSpPr>
          <p:cNvPr id="3" name="Group 2"/>
          <p:cNvGrpSpPr/>
          <p:nvPr/>
        </p:nvGrpSpPr>
        <p:grpSpPr>
          <a:xfrm>
            <a:off x="3025162" y="4562833"/>
            <a:ext cx="2310919" cy="1186362"/>
            <a:chOff x="3025162" y="4562833"/>
            <a:chExt cx="2310919" cy="1186362"/>
          </a:xfrm>
        </p:grpSpPr>
        <p:sp>
          <p:nvSpPr>
            <p:cNvPr id="31809" name="Text Box 104"/>
            <p:cNvSpPr txBox="1">
              <a:spLocks noChangeArrowheads="1"/>
            </p:cNvSpPr>
            <p:nvPr/>
          </p:nvSpPr>
          <p:spPr bwMode="auto">
            <a:xfrm>
              <a:off x="4349801" y="5564529"/>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sp>
          <p:nvSpPr>
            <p:cNvPr id="31826" name="Oval 61"/>
            <p:cNvSpPr>
              <a:spLocks noChangeArrowheads="1"/>
            </p:cNvSpPr>
            <p:nvPr/>
          </p:nvSpPr>
          <p:spPr bwMode="auto">
            <a:xfrm>
              <a:off x="4123292" y="5413273"/>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345878" y="5470086"/>
              <a:ext cx="990203"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3025162" y="456283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cxnSp>
        <p:nvCxnSpPr>
          <p:cNvPr id="219" name="Straight Connector 218"/>
          <p:cNvCxnSpPr/>
          <p:nvPr/>
        </p:nvCxnSpPr>
        <p:spPr>
          <a:xfrm>
            <a:off x="4109910" y="2475755"/>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a:off x="3660786" y="4838226"/>
            <a:ext cx="1895475" cy="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286" name="Group 285"/>
          <p:cNvGrpSpPr/>
          <p:nvPr/>
        </p:nvGrpSpPr>
        <p:grpSpPr>
          <a:xfrm>
            <a:off x="-1576" y="4124680"/>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5"/>
            </p:cNvPr>
            <p:cNvPicPr>
              <a:picLocks noChangeAspect="1" noChangeArrowheads="1"/>
            </p:cNvPicPr>
            <p:nvPr/>
          </p:nvPicPr>
          <p:blipFill>
            <a:blip r:embed="rId6"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5"/>
            </p:cNvPr>
            <p:cNvPicPr>
              <a:picLocks noChangeAspect="1" noChangeArrowheads="1"/>
            </p:cNvPicPr>
            <p:nvPr/>
          </p:nvPicPr>
          <p:blipFill>
            <a:blip r:embed="rId6"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3"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4"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5"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66" name="Oval 74"/>
          <p:cNvSpPr>
            <a:spLocks noChangeArrowheads="1"/>
          </p:cNvSpPr>
          <p:nvPr/>
        </p:nvSpPr>
        <p:spPr bwMode="auto">
          <a:xfrm>
            <a:off x="3399790" y="504703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7" name="Oval 74"/>
          <p:cNvSpPr>
            <a:spLocks noChangeArrowheads="1"/>
          </p:cNvSpPr>
          <p:nvPr/>
        </p:nvSpPr>
        <p:spPr bwMode="auto">
          <a:xfrm>
            <a:off x="3401456" y="511324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Oval 74"/>
          <p:cNvSpPr>
            <a:spLocks noChangeArrowheads="1"/>
          </p:cNvSpPr>
          <p:nvPr/>
        </p:nvSpPr>
        <p:spPr bwMode="auto">
          <a:xfrm>
            <a:off x="3545972"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Oval 74"/>
          <p:cNvSpPr>
            <a:spLocks noChangeArrowheads="1"/>
          </p:cNvSpPr>
          <p:nvPr/>
        </p:nvSpPr>
        <p:spPr bwMode="auto">
          <a:xfrm>
            <a:off x="361379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Oval 74"/>
          <p:cNvSpPr>
            <a:spLocks noChangeArrowheads="1"/>
          </p:cNvSpPr>
          <p:nvPr/>
        </p:nvSpPr>
        <p:spPr bwMode="auto">
          <a:xfrm>
            <a:off x="3685505" y="511324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Oval 74"/>
          <p:cNvSpPr>
            <a:spLocks noChangeArrowheads="1"/>
          </p:cNvSpPr>
          <p:nvPr/>
        </p:nvSpPr>
        <p:spPr bwMode="auto">
          <a:xfrm>
            <a:off x="3471280"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5" name="Oval 74"/>
          <p:cNvSpPr>
            <a:spLocks noChangeArrowheads="1"/>
          </p:cNvSpPr>
          <p:nvPr/>
        </p:nvSpPr>
        <p:spPr bwMode="auto">
          <a:xfrm>
            <a:off x="3688348" y="50436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6" name="Oval 74"/>
          <p:cNvSpPr>
            <a:spLocks noChangeArrowheads="1"/>
          </p:cNvSpPr>
          <p:nvPr/>
        </p:nvSpPr>
        <p:spPr bwMode="auto">
          <a:xfrm>
            <a:off x="3616169" y="504495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Oval 74"/>
          <p:cNvSpPr>
            <a:spLocks noChangeArrowheads="1"/>
          </p:cNvSpPr>
          <p:nvPr/>
        </p:nvSpPr>
        <p:spPr bwMode="auto">
          <a:xfrm>
            <a:off x="347127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8" name="Oval 74"/>
          <p:cNvSpPr>
            <a:spLocks noChangeArrowheads="1"/>
          </p:cNvSpPr>
          <p:nvPr/>
        </p:nvSpPr>
        <p:spPr bwMode="auto">
          <a:xfrm>
            <a:off x="3544574" y="51132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9" name="Text Box 156"/>
          <p:cNvSpPr txBox="1">
            <a:spLocks noChangeArrowheads="1"/>
          </p:cNvSpPr>
          <p:nvPr/>
        </p:nvSpPr>
        <p:spPr bwMode="auto">
          <a:xfrm rot="5400000">
            <a:off x="3257664" y="5308170"/>
            <a:ext cx="622286"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a:t>
            </a:r>
            <a:endParaRPr lang="en-US" altLang="en-US" sz="600" b="1" dirty="0">
              <a:solidFill>
                <a:srgbClr val="000000"/>
              </a:solidFill>
              <a:latin typeface="Calibri" pitchFamily="34" charset="0"/>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5"/>
          </p:cNvPr>
          <p:cNvPicPr>
            <a:picLocks noChangeAspect="1" noChangeArrowheads="1"/>
          </p:cNvPicPr>
          <p:nvPr/>
        </p:nvPicPr>
        <p:blipFill>
          <a:blip r:embed="rId6"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5"/>
          </p:cNvPr>
          <p:cNvPicPr>
            <a:picLocks noChangeAspect="1" noChangeArrowheads="1"/>
          </p:cNvPicPr>
          <p:nvPr/>
        </p:nvPicPr>
        <p:blipFill>
          <a:blip r:embed="rId6"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5"/>
          </p:cNvPr>
          <p:cNvPicPr>
            <a:picLocks noChangeAspect="1" noChangeArrowheads="1"/>
          </p:cNvPicPr>
          <p:nvPr/>
        </p:nvPicPr>
        <p:blipFill>
          <a:blip r:embed="rId6" cstate="print"/>
          <a:srcRect/>
          <a:stretch>
            <a:fillRect/>
          </a:stretch>
        </p:blipFill>
        <p:spPr bwMode="auto">
          <a:xfrm>
            <a:off x="4076069" y="5807333"/>
            <a:ext cx="93564" cy="136483"/>
          </a:xfrm>
          <a:prstGeom prst="rect">
            <a:avLst/>
          </a:prstGeom>
          <a:noFill/>
          <a:ln w="9525">
            <a:noFill/>
            <a:miter lim="800000"/>
            <a:headEnd/>
            <a:tailEnd/>
          </a:ln>
        </p:spPr>
      </p:pic>
      <p:sp>
        <p:nvSpPr>
          <p:cNvPr id="169"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2"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4" name="TextBox 173"/>
          <p:cNvSpPr txBox="1"/>
          <p:nvPr/>
        </p:nvSpPr>
        <p:spPr>
          <a:xfrm>
            <a:off x="6090396" y="1020935"/>
            <a:ext cx="2138558" cy="3861406"/>
          </a:xfrm>
          <a:prstGeom prst="rect">
            <a:avLst/>
          </a:prstGeom>
          <a:noFill/>
        </p:spPr>
        <p:txBody>
          <a:bodyPr>
            <a:noAutofit/>
          </a:bodyPr>
          <a:lstStyle/>
          <a:p>
            <a:pPr eaLnBrk="1" hangingPunct="1"/>
            <a:r>
              <a:rPr lang="en-US" altLang="en-US" sz="1100" b="1" dirty="0" smtClean="0">
                <a:latin typeface="+mn-lt"/>
              </a:rPr>
              <a:t>T- 2 minutes</a:t>
            </a:r>
          </a:p>
          <a:p>
            <a:pPr eaLnBrk="1" hangingPunct="1"/>
            <a:endParaRPr lang="en-US" altLang="en-US" sz="1100" b="1" dirty="0" smtClean="0">
              <a:latin typeface="+mn-lt"/>
            </a:endParaRPr>
          </a:p>
          <a:p>
            <a:pPr marL="171450" indent="-171450" eaLnBrk="1" hangingPunct="1">
              <a:buFont typeface="Arial" panose="020B0604020202020204" pitchFamily="34" charset="0"/>
              <a:buChar char="•"/>
            </a:pPr>
            <a:r>
              <a:rPr lang="en-US" altLang="en-US" sz="1100" b="1" dirty="0">
                <a:latin typeface="+mn-lt"/>
              </a:rPr>
              <a:t>JVB personnel will coordinate within 100 feet of </a:t>
            </a:r>
            <a:r>
              <a:rPr lang="en-US" altLang="en-US" sz="1100" b="1" dirty="0" smtClean="0">
                <a:latin typeface="+mn-lt"/>
              </a:rPr>
              <a:t>A/C.</a:t>
            </a:r>
            <a:endParaRPr lang="en-US" altLang="en-US" sz="1100" b="1" dirty="0">
              <a:latin typeface="+mn-lt"/>
            </a:endParaRPr>
          </a:p>
          <a:p>
            <a:pPr eaLnBrk="1" hangingPunct="1"/>
            <a:endParaRPr lang="en-US" altLang="en-US" sz="1100" b="1" dirty="0" smtClean="0">
              <a:latin typeface="+mn-lt"/>
            </a:endParaRPr>
          </a:p>
          <a:p>
            <a:pPr marL="171450" indent="-171450" eaLnBrk="1" hangingPunct="1">
              <a:buFont typeface="Arial" panose="020B0604020202020204" pitchFamily="34" charset="0"/>
              <a:buChar char="•"/>
            </a:pPr>
            <a:r>
              <a:rPr lang="en-US" altLang="en-US" sz="1100" b="1" dirty="0" smtClean="0">
                <a:latin typeface="+mn-lt"/>
              </a:rPr>
              <a:t>Official party consist of 8 personnel: COM </a:t>
            </a:r>
            <a:r>
              <a:rPr lang="en-US" altLang="en-US" sz="1100" b="1" dirty="0">
                <a:latin typeface="+mn-lt"/>
              </a:rPr>
              <a:t>RS, JTF-1, </a:t>
            </a:r>
            <a:r>
              <a:rPr lang="en-US" altLang="en-US" sz="1100" b="1" dirty="0" smtClean="0">
                <a:latin typeface="+mn-lt"/>
              </a:rPr>
              <a:t>and Unit </a:t>
            </a:r>
            <a:r>
              <a:rPr lang="en-US" altLang="en-US" sz="1100" b="1" dirty="0">
                <a:latin typeface="+mn-lt"/>
              </a:rPr>
              <a:t>Command </a:t>
            </a:r>
            <a:r>
              <a:rPr lang="en-US" altLang="en-US" sz="1100" b="1" dirty="0" smtClean="0">
                <a:latin typeface="+mn-lt"/>
              </a:rPr>
              <a:t>Team will </a:t>
            </a:r>
            <a:r>
              <a:rPr lang="en-US" altLang="en-US" sz="1100" b="1" dirty="0">
                <a:latin typeface="+mn-lt"/>
              </a:rPr>
              <a:t>be in the official party (POC:J3 SGM)</a:t>
            </a:r>
          </a:p>
          <a:p>
            <a:pPr eaLnBrk="1" hangingPunct="1">
              <a:buFont typeface="Arial" charset="0"/>
              <a:buChar char="•"/>
            </a:pPr>
            <a:endParaRPr lang="en-US" altLang="en-US" sz="1100" b="1" dirty="0">
              <a:latin typeface="+mn-lt"/>
            </a:endParaRPr>
          </a:p>
          <a:p>
            <a:pPr marL="171450" indent="-171450" eaLnBrk="1" hangingPunct="1">
              <a:buFont typeface="Arial" panose="020B0604020202020204" pitchFamily="34" charset="0"/>
              <a:buChar char="•"/>
            </a:pPr>
            <a:r>
              <a:rPr lang="en-US" altLang="en-US" sz="1100" b="1" dirty="0" smtClean="0">
                <a:latin typeface="+mn-lt"/>
              </a:rPr>
              <a:t>All </a:t>
            </a:r>
            <a:r>
              <a:rPr lang="en-US" altLang="en-US" sz="1100" b="1" dirty="0">
                <a:latin typeface="+mn-lt"/>
              </a:rPr>
              <a:t>other DVs will be positioned in the VIP Area</a:t>
            </a:r>
          </a:p>
          <a:p>
            <a:pPr eaLnBrk="1" hangingPunct="1"/>
            <a:endParaRPr lang="en-US" altLang="en-US" sz="1100" b="1" dirty="0">
              <a:latin typeface="+mn-lt"/>
            </a:endParaRPr>
          </a:p>
          <a:p>
            <a:pPr eaLnBrk="1" hangingPunct="1"/>
            <a:endParaRPr lang="en-US" altLang="en-US" sz="1100" b="1" dirty="0">
              <a:latin typeface="+mn-lt"/>
            </a:endParaRPr>
          </a:p>
        </p:txBody>
      </p:sp>
      <p:sp>
        <p:nvSpPr>
          <p:cNvPr id="176" name="Text Box 156"/>
          <p:cNvSpPr txBox="1">
            <a:spLocks noChangeArrowheads="1"/>
          </p:cNvSpPr>
          <p:nvPr/>
        </p:nvSpPr>
        <p:spPr bwMode="auto">
          <a:xfrm rot="5400000">
            <a:off x="2905520" y="5302067"/>
            <a:ext cx="8258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NCOIC</a:t>
            </a:r>
            <a:endParaRPr lang="en-US" altLang="en-US" sz="600" b="1" dirty="0">
              <a:solidFill>
                <a:srgbClr val="000000"/>
              </a:solidFill>
              <a:latin typeface="Calibri" pitchFamily="34" charset="0"/>
            </a:endParaRPr>
          </a:p>
        </p:txBody>
      </p:sp>
      <p:sp>
        <p:nvSpPr>
          <p:cNvPr id="195" name="Text Box 156"/>
          <p:cNvSpPr txBox="1">
            <a:spLocks noChangeArrowheads="1"/>
          </p:cNvSpPr>
          <p:nvPr/>
        </p:nvSpPr>
        <p:spPr bwMode="auto">
          <a:xfrm rot="5400000">
            <a:off x="5431266" y="5042668"/>
            <a:ext cx="6655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mn-lt"/>
              </a:rPr>
              <a:t>VEHICLE NCOIC</a:t>
            </a:r>
            <a:endParaRPr lang="en-US" altLang="en-US" sz="600" b="1" dirty="0">
              <a:solidFill>
                <a:srgbClr val="000000"/>
              </a:solidFill>
              <a:latin typeface="+mn-lt"/>
            </a:endParaRPr>
          </a:p>
        </p:txBody>
      </p:sp>
      <p:grpSp>
        <p:nvGrpSpPr>
          <p:cNvPr id="196" name="Group 14"/>
          <p:cNvGrpSpPr>
            <a:grpSpLocks/>
          </p:cNvGrpSpPr>
          <p:nvPr/>
        </p:nvGrpSpPr>
        <p:grpSpPr bwMode="auto">
          <a:xfrm>
            <a:off x="3882091" y="5510031"/>
            <a:ext cx="477895" cy="304575"/>
            <a:chOff x="4040581" y="5789783"/>
            <a:chExt cx="477951" cy="304534"/>
          </a:xfrm>
        </p:grpSpPr>
        <p:pic>
          <p:nvPicPr>
            <p:cNvPr id="197" name="Picture 78" descr="CSM-rank">
              <a:hlinkClick r:id="rId5"/>
            </p:cNvPr>
            <p:cNvPicPr>
              <a:picLocks noChangeAspect="1" noChangeArrowheads="1"/>
            </p:cNvPicPr>
            <p:nvPr/>
          </p:nvPicPr>
          <p:blipFill>
            <a:blip r:embed="rId6" cstate="print"/>
            <a:srcRect/>
            <a:stretch>
              <a:fillRect/>
            </a:stretch>
          </p:blipFill>
          <p:spPr bwMode="auto">
            <a:xfrm>
              <a:off x="4040581" y="5957852"/>
              <a:ext cx="93575" cy="136465"/>
            </a:xfrm>
            <a:prstGeom prst="rect">
              <a:avLst/>
            </a:prstGeom>
            <a:noFill/>
            <a:ln w="9525">
              <a:noFill/>
              <a:miter lim="800000"/>
              <a:headEnd/>
              <a:tailEnd/>
            </a:ln>
          </p:spPr>
        </p:pic>
        <p:grpSp>
          <p:nvGrpSpPr>
            <p:cNvPr id="198" name="Group 13"/>
            <p:cNvGrpSpPr>
              <a:grpSpLocks/>
            </p:cNvGrpSpPr>
            <p:nvPr/>
          </p:nvGrpSpPr>
          <p:grpSpPr bwMode="auto">
            <a:xfrm>
              <a:off x="4157480" y="5796502"/>
              <a:ext cx="361052" cy="117616"/>
              <a:chOff x="2824116" y="5333289"/>
              <a:chExt cx="361052" cy="117616"/>
            </a:xfrm>
          </p:grpSpPr>
          <p:sp>
            <p:nvSpPr>
              <p:cNvPr id="202"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3"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4"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5"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99"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0"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201" name="Picture 78" descr="CSM-rank">
              <a:hlinkClick r:id="rId5"/>
            </p:cNvPr>
            <p:cNvPicPr>
              <a:picLocks noChangeAspect="1" noChangeArrowheads="1"/>
            </p:cNvPicPr>
            <p:nvPr/>
          </p:nvPicPr>
          <p:blipFill>
            <a:blip r:embed="rId6" cstate="print"/>
            <a:srcRect/>
            <a:stretch>
              <a:fillRect/>
            </a:stretch>
          </p:blipFill>
          <p:spPr bwMode="auto">
            <a:xfrm>
              <a:off x="4042031" y="5789783"/>
              <a:ext cx="93575" cy="136465"/>
            </a:xfrm>
            <a:prstGeom prst="rect">
              <a:avLst/>
            </a:prstGeom>
            <a:noFill/>
            <a:ln w="9525">
              <a:noFill/>
              <a:miter lim="800000"/>
              <a:headEnd/>
              <a:tailEnd/>
            </a:ln>
          </p:spPr>
        </p:pic>
      </p:grpSp>
      <p:grpSp>
        <p:nvGrpSpPr>
          <p:cNvPr id="4" name="Group 3"/>
          <p:cNvGrpSpPr/>
          <p:nvPr/>
        </p:nvGrpSpPr>
        <p:grpSpPr>
          <a:xfrm>
            <a:off x="3911160" y="5014020"/>
            <a:ext cx="1412085" cy="345648"/>
            <a:chOff x="3911160" y="5014020"/>
            <a:chExt cx="1412085" cy="345648"/>
          </a:xfrm>
        </p:grpSpPr>
        <p:sp>
          <p:nvSpPr>
            <p:cNvPr id="31805" name="Text Box 100"/>
            <p:cNvSpPr txBox="1">
              <a:spLocks noChangeArrowheads="1"/>
            </p:cNvSpPr>
            <p:nvPr/>
          </p:nvSpPr>
          <p:spPr bwMode="auto">
            <a:xfrm>
              <a:off x="4256241" y="5014020"/>
              <a:ext cx="435246" cy="276999"/>
            </a:xfrm>
            <a:prstGeom prst="rect">
              <a:avLst/>
            </a:prstGeom>
            <a:noFill/>
            <a:ln w="9525">
              <a:noFill/>
              <a:miter lim="800000"/>
              <a:headEnd/>
              <a:tailEnd/>
            </a:ln>
          </p:spPr>
          <p:txBody>
            <a:bodyPr wrap="square">
              <a:spAutoFit/>
            </a:bodyPr>
            <a:lstStyle/>
            <a:p>
              <a:pPr eaLnBrk="1" hangingPunct="1"/>
              <a:r>
                <a:rPr lang="en-US" altLang="en-US" sz="600" b="1" dirty="0">
                  <a:solidFill>
                    <a:srgbClr val="000000"/>
                  </a:solidFill>
                  <a:latin typeface="Calibri" pitchFamily="34" charset="0"/>
                </a:rPr>
                <a:t>COLOR GUARD</a:t>
              </a:r>
            </a:p>
          </p:txBody>
        </p:sp>
        <p:sp>
          <p:nvSpPr>
            <p:cNvPr id="571"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72"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nvGrpSpPr>
            <p:cNvPr id="164" name="Group 163"/>
            <p:cNvGrpSpPr/>
            <p:nvPr/>
          </p:nvGrpSpPr>
          <p:grpSpPr>
            <a:xfrm>
              <a:off x="3911160" y="5047032"/>
              <a:ext cx="372626" cy="140483"/>
              <a:chOff x="4046527" y="5159974"/>
              <a:chExt cx="372626" cy="140483"/>
            </a:xfrm>
          </p:grpSpPr>
          <p:sp>
            <p:nvSpPr>
              <p:cNvPr id="165"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7" name="Picture 59"/>
              <p:cNvPicPr>
                <a:picLocks noChangeAspect="1" noChangeArrowheads="1"/>
              </p:cNvPicPr>
              <p:nvPr/>
            </p:nvPicPr>
            <p:blipFill>
              <a:blip r:embed="rId7" cstate="print"/>
              <a:srcRect/>
              <a:stretch>
                <a:fillRect/>
              </a:stretch>
            </p:blipFill>
            <p:spPr bwMode="auto">
              <a:xfrm rot="10800000">
                <a:off x="4239281" y="5159974"/>
                <a:ext cx="92729" cy="71567"/>
              </a:xfrm>
              <a:prstGeom prst="rect">
                <a:avLst/>
              </a:prstGeom>
              <a:noFill/>
              <a:ln w="9525">
                <a:noFill/>
                <a:miter lim="800000"/>
                <a:headEnd/>
                <a:tailEnd/>
              </a:ln>
            </p:spPr>
          </p:pic>
          <p:sp>
            <p:nvSpPr>
              <p:cNvPr id="168"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0"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3"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1"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2"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183"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190"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191"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grpSp>
      </p:grpSp>
      <p:grpSp>
        <p:nvGrpSpPr>
          <p:cNvPr id="340" name="Group 339"/>
          <p:cNvGrpSpPr/>
          <p:nvPr/>
        </p:nvGrpSpPr>
        <p:grpSpPr>
          <a:xfrm>
            <a:off x="4752436" y="2370630"/>
            <a:ext cx="533400" cy="348607"/>
            <a:chOff x="4720625" y="2588798"/>
            <a:chExt cx="533400" cy="348607"/>
          </a:xfrm>
        </p:grpSpPr>
        <p:sp>
          <p:nvSpPr>
            <p:cNvPr id="341"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342"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43"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sp>
        <p:nvSpPr>
          <p:cNvPr id="175"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616015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grpSp>
          <p:nvGrpSpPr>
            <p:cNvPr id="31750" name="Group 152"/>
            <p:cNvGrpSpPr>
              <a:grpSpLocks/>
            </p:cNvGrpSpPr>
            <p:nvPr/>
          </p:nvGrpSpPr>
          <p:grpSpPr bwMode="auto">
            <a:xfrm>
              <a:off x="5805488" y="4792663"/>
              <a:ext cx="400050" cy="161925"/>
              <a:chOff x="5136" y="3141"/>
              <a:chExt cx="240" cy="122"/>
            </a:xfrm>
          </p:grpSpPr>
          <p:pic>
            <p:nvPicPr>
              <p:cNvPr id="31901" name="Picture 153" descr="Picture2"/>
              <p:cNvPicPr>
                <a:picLocks noChangeAspect="1" noChangeArrowheads="1"/>
              </p:cNvPicPr>
              <p:nvPr/>
            </p:nvPicPr>
            <p:blipFill>
              <a:blip r:embed="rId3" cstate="print"/>
              <a:srcRect/>
              <a:stretch>
                <a:fillRect/>
              </a:stretch>
            </p:blipFill>
            <p:spPr bwMode="auto">
              <a:xfrm>
                <a:off x="5136" y="3141"/>
                <a:ext cx="240" cy="122"/>
              </a:xfrm>
              <a:prstGeom prst="rect">
                <a:avLst/>
              </a:prstGeom>
              <a:noFill/>
              <a:ln w="9525">
                <a:noFill/>
                <a:miter lim="800000"/>
                <a:headEnd/>
                <a:tailEnd/>
              </a:ln>
            </p:spPr>
          </p:pic>
          <p:pic>
            <p:nvPicPr>
              <p:cNvPr id="31902" name="Picture 154"/>
              <p:cNvPicPr>
                <a:picLocks noChangeAspect="1" noChangeArrowheads="1"/>
              </p:cNvPicPr>
              <p:nvPr/>
            </p:nvPicPr>
            <p:blipFill>
              <a:blip r:embed="rId4" cstate="print"/>
              <a:srcRect/>
              <a:stretch>
                <a:fillRect/>
              </a:stretch>
            </p:blipFill>
            <p:spPr bwMode="auto">
              <a:xfrm>
                <a:off x="5187" y="3160"/>
                <a:ext cx="144" cy="86"/>
              </a:xfrm>
              <a:prstGeom prst="rect">
                <a:avLst/>
              </a:prstGeom>
              <a:noFill/>
              <a:ln w="9525">
                <a:noFill/>
                <a:miter lim="800000"/>
                <a:headEnd/>
                <a:tailEnd/>
              </a:ln>
            </p:spPr>
          </p:pic>
        </p:grpSp>
        <p:sp>
          <p:nvSpPr>
            <p:cNvPr id="31751" name="Oval 155"/>
            <p:cNvSpPr>
              <a:spLocks noChangeArrowheads="1"/>
            </p:cNvSpPr>
            <p:nvPr/>
          </p:nvSpPr>
          <p:spPr bwMode="auto">
            <a:xfrm rot="5400000">
              <a:off x="5732463" y="4822825"/>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759" name="Oval 58"/>
            <p:cNvSpPr>
              <a:spLocks noChangeArrowheads="1"/>
            </p:cNvSpPr>
            <p:nvPr/>
          </p:nvSpPr>
          <p:spPr bwMode="auto">
            <a:xfrm rot="16072148">
              <a:off x="3281716" y="4990276"/>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grpSp>
          <p:nvGrpSpPr>
            <p:cNvPr id="31808" name="Group 15"/>
            <p:cNvGrpSpPr>
              <a:grpSpLocks/>
            </p:cNvGrpSpPr>
            <p:nvPr/>
          </p:nvGrpSpPr>
          <p:grpSpPr bwMode="auto">
            <a:xfrm>
              <a:off x="3026739" y="4609345"/>
              <a:ext cx="2310919" cy="1186362"/>
              <a:chOff x="3079468" y="4858200"/>
              <a:chExt cx="2311192" cy="1186202"/>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3079468" y="4858200"/>
                <a:ext cx="80207" cy="64219"/>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a:off x="3662363" y="4884738"/>
              <a:ext cx="1895475" cy="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5"/>
              </p:cNvPr>
              <p:cNvPicPr>
                <a:picLocks noChangeAspect="1" noChangeArrowheads="1"/>
              </p:cNvPicPr>
              <p:nvPr/>
            </p:nvPicPr>
            <p:blipFill>
              <a:blip r:embed="rId6"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5"/>
              </p:cNvPr>
              <p:cNvPicPr>
                <a:picLocks noChangeAspect="1" noChangeArrowheads="1"/>
              </p:cNvPicPr>
              <p:nvPr/>
            </p:nvPicPr>
            <p:blipFill>
              <a:blip r:embed="rId6"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3"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4"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59" name="Text Box 156"/>
          <p:cNvSpPr txBox="1">
            <a:spLocks noChangeArrowheads="1"/>
          </p:cNvSpPr>
          <p:nvPr/>
        </p:nvSpPr>
        <p:spPr bwMode="auto">
          <a:xfrm rot="5400000">
            <a:off x="5431266" y="5042668"/>
            <a:ext cx="6655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mn-lt"/>
              </a:rPr>
              <a:t>VEHICLE NCOIC</a:t>
            </a:r>
            <a:endParaRPr lang="en-US" altLang="en-US" sz="600" b="1" dirty="0">
              <a:solidFill>
                <a:srgbClr val="000000"/>
              </a:solidFill>
              <a:latin typeface="+mn-lt"/>
            </a:endParaRPr>
          </a:p>
        </p:txBody>
      </p:sp>
      <p:sp>
        <p:nvSpPr>
          <p:cNvPr id="166" name="Oval 74"/>
          <p:cNvSpPr>
            <a:spLocks noChangeArrowheads="1"/>
          </p:cNvSpPr>
          <p:nvPr/>
        </p:nvSpPr>
        <p:spPr bwMode="auto">
          <a:xfrm>
            <a:off x="3399790" y="504703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7" name="Oval 74"/>
          <p:cNvSpPr>
            <a:spLocks noChangeArrowheads="1"/>
          </p:cNvSpPr>
          <p:nvPr/>
        </p:nvSpPr>
        <p:spPr bwMode="auto">
          <a:xfrm>
            <a:off x="3401456" y="511324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Oval 74"/>
          <p:cNvSpPr>
            <a:spLocks noChangeArrowheads="1"/>
          </p:cNvSpPr>
          <p:nvPr/>
        </p:nvSpPr>
        <p:spPr bwMode="auto">
          <a:xfrm>
            <a:off x="3545972"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Oval 74"/>
          <p:cNvSpPr>
            <a:spLocks noChangeArrowheads="1"/>
          </p:cNvSpPr>
          <p:nvPr/>
        </p:nvSpPr>
        <p:spPr bwMode="auto">
          <a:xfrm>
            <a:off x="361379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Oval 74"/>
          <p:cNvSpPr>
            <a:spLocks noChangeArrowheads="1"/>
          </p:cNvSpPr>
          <p:nvPr/>
        </p:nvSpPr>
        <p:spPr bwMode="auto">
          <a:xfrm>
            <a:off x="3685505" y="511324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Oval 74"/>
          <p:cNvSpPr>
            <a:spLocks noChangeArrowheads="1"/>
          </p:cNvSpPr>
          <p:nvPr/>
        </p:nvSpPr>
        <p:spPr bwMode="auto">
          <a:xfrm>
            <a:off x="3471280"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5" name="Oval 74"/>
          <p:cNvSpPr>
            <a:spLocks noChangeArrowheads="1"/>
          </p:cNvSpPr>
          <p:nvPr/>
        </p:nvSpPr>
        <p:spPr bwMode="auto">
          <a:xfrm>
            <a:off x="3688348" y="50436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6" name="Oval 74"/>
          <p:cNvSpPr>
            <a:spLocks noChangeArrowheads="1"/>
          </p:cNvSpPr>
          <p:nvPr/>
        </p:nvSpPr>
        <p:spPr bwMode="auto">
          <a:xfrm>
            <a:off x="3616169" y="504495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Oval 74"/>
          <p:cNvSpPr>
            <a:spLocks noChangeArrowheads="1"/>
          </p:cNvSpPr>
          <p:nvPr/>
        </p:nvSpPr>
        <p:spPr bwMode="auto">
          <a:xfrm>
            <a:off x="347127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8" name="Oval 74"/>
          <p:cNvSpPr>
            <a:spLocks noChangeArrowheads="1"/>
          </p:cNvSpPr>
          <p:nvPr/>
        </p:nvSpPr>
        <p:spPr bwMode="auto">
          <a:xfrm>
            <a:off x="3544574" y="51132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9" name="Text Box 156"/>
          <p:cNvSpPr txBox="1">
            <a:spLocks noChangeArrowheads="1"/>
          </p:cNvSpPr>
          <p:nvPr/>
        </p:nvSpPr>
        <p:spPr bwMode="auto">
          <a:xfrm rot="5400000">
            <a:off x="3257664" y="5308170"/>
            <a:ext cx="622286"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a:t>
            </a:r>
            <a:endParaRPr lang="en-US" altLang="en-US" sz="600" b="1" dirty="0">
              <a:solidFill>
                <a:srgbClr val="000000"/>
              </a:solidFill>
              <a:latin typeface="Calibri" pitchFamily="34" charset="0"/>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5"/>
          </p:cNvPr>
          <p:cNvPicPr>
            <a:picLocks noChangeAspect="1" noChangeArrowheads="1"/>
          </p:cNvPicPr>
          <p:nvPr/>
        </p:nvPicPr>
        <p:blipFill>
          <a:blip r:embed="rId6"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5"/>
          </p:cNvPr>
          <p:cNvPicPr>
            <a:picLocks noChangeAspect="1" noChangeArrowheads="1"/>
          </p:cNvPicPr>
          <p:nvPr/>
        </p:nvPicPr>
        <p:blipFill>
          <a:blip r:embed="rId6"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5"/>
          </p:cNvPr>
          <p:cNvPicPr>
            <a:picLocks noChangeAspect="1" noChangeArrowheads="1"/>
          </p:cNvPicPr>
          <p:nvPr/>
        </p:nvPicPr>
        <p:blipFill>
          <a:blip r:embed="rId6" cstate="print"/>
          <a:srcRect/>
          <a:stretch>
            <a:fillRect/>
          </a:stretch>
        </p:blipFill>
        <p:spPr bwMode="auto">
          <a:xfrm>
            <a:off x="4076069" y="5807333"/>
            <a:ext cx="93564" cy="136483"/>
          </a:xfrm>
          <a:prstGeom prst="rect">
            <a:avLst/>
          </a:prstGeom>
          <a:noFill/>
          <a:ln w="9525">
            <a:noFill/>
            <a:miter lim="800000"/>
            <a:headEnd/>
            <a:tailEnd/>
          </a:ln>
        </p:spPr>
      </p:pic>
      <p:sp>
        <p:nvSpPr>
          <p:cNvPr id="169"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2"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4" name="TextBox 173"/>
          <p:cNvSpPr txBox="1"/>
          <p:nvPr/>
        </p:nvSpPr>
        <p:spPr>
          <a:xfrm>
            <a:off x="5798263" y="1176843"/>
            <a:ext cx="2374264" cy="3861406"/>
          </a:xfrm>
          <a:prstGeom prst="rect">
            <a:avLst/>
          </a:prstGeom>
          <a:noFill/>
        </p:spPr>
        <p:txBody>
          <a:bodyPr>
            <a:noAutofit/>
          </a:bodyPr>
          <a:lstStyle/>
          <a:p>
            <a:pPr eaLnBrk="1" hangingPunct="1">
              <a:defRPr/>
            </a:pPr>
            <a:r>
              <a:rPr lang="en-US" altLang="en-US" sz="1100" b="1" dirty="0" smtClean="0">
                <a:solidFill>
                  <a:srgbClr val="000000"/>
                </a:solidFill>
                <a:latin typeface="+mn-lt"/>
              </a:rPr>
              <a:t>Start Time</a:t>
            </a:r>
          </a:p>
          <a:p>
            <a:pPr eaLnBrk="1" hangingPunct="1">
              <a:defRP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Vehicle NCOIC exit </a:t>
            </a:r>
            <a:r>
              <a:rPr lang="en-US" altLang="en-US" sz="1100" b="1" dirty="0">
                <a:solidFill>
                  <a:srgbClr val="000000"/>
                </a:solidFill>
                <a:latin typeface="+mn-lt"/>
              </a:rPr>
              <a:t>the </a:t>
            </a:r>
            <a:r>
              <a:rPr lang="en-US" altLang="en-US" sz="1100" b="1" dirty="0" smtClean="0">
                <a:solidFill>
                  <a:srgbClr val="000000"/>
                </a:solidFill>
                <a:latin typeface="+mn-lt"/>
              </a:rPr>
              <a:t>MAXXPRO and </a:t>
            </a:r>
            <a:r>
              <a:rPr lang="en-US" altLang="en-US" sz="1100" b="1" dirty="0">
                <a:solidFill>
                  <a:srgbClr val="000000"/>
                </a:solidFill>
                <a:latin typeface="+mn-lt"/>
              </a:rPr>
              <a:t>escort the </a:t>
            </a:r>
            <a:r>
              <a:rPr lang="en-US" altLang="en-US" sz="1100" b="1" dirty="0" smtClean="0">
                <a:solidFill>
                  <a:srgbClr val="000000"/>
                </a:solidFill>
                <a:latin typeface="+mn-lt"/>
              </a:rPr>
              <a:t>MAXXPRO </a:t>
            </a:r>
            <a:r>
              <a:rPr lang="en-US" altLang="en-US" sz="1100" b="1" dirty="0">
                <a:solidFill>
                  <a:srgbClr val="000000"/>
                </a:solidFill>
                <a:latin typeface="+mn-lt"/>
              </a:rPr>
              <a:t>to </a:t>
            </a:r>
            <a:r>
              <a:rPr lang="en-US" altLang="en-US" sz="1100" b="1" dirty="0" smtClean="0">
                <a:solidFill>
                  <a:srgbClr val="000000"/>
                </a:solidFill>
                <a:latin typeface="+mn-lt"/>
              </a:rPr>
              <a:t>the Pallbearer </a:t>
            </a:r>
            <a:r>
              <a:rPr lang="en-US" altLang="en-US" sz="1100" b="1" dirty="0">
                <a:solidFill>
                  <a:srgbClr val="000000"/>
                </a:solidFill>
                <a:latin typeface="+mn-lt"/>
              </a:rPr>
              <a:t>NCOIC location</a:t>
            </a:r>
            <a:r>
              <a:rPr lang="en-US" altLang="en-US" sz="1100" b="1" dirty="0" smtClean="0">
                <a:solidFill>
                  <a:srgbClr val="000000"/>
                </a:solidFill>
                <a:latin typeface="+mn-lt"/>
              </a:rPr>
              <a:t>.</a:t>
            </a:r>
          </a:p>
          <a:p>
            <a:pPr eaLnBrk="1" hangingPunct="1">
              <a:defRP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Vehicle NCOIC is about 15 steps away Ceremony NCOIC call “Ceremony, Attention” followed by “Present, Arms"</a:t>
            </a:r>
            <a:r>
              <a:rPr lang="en-US" altLang="en-US" sz="1100" b="1" dirty="0">
                <a:solidFill>
                  <a:srgbClr val="000000"/>
                </a:solidFill>
                <a:latin typeface="+mn-lt"/>
              </a:rPr>
              <a:t>	</a:t>
            </a:r>
          </a:p>
          <a:p>
            <a:pPr eaLnBrk="1" hangingPunct="1">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Formation </a:t>
            </a:r>
            <a:r>
              <a:rPr lang="en-US" altLang="en-US" sz="1100" b="1" dirty="0">
                <a:solidFill>
                  <a:srgbClr val="000000"/>
                </a:solidFill>
                <a:latin typeface="+mn-lt"/>
              </a:rPr>
              <a:t>NCOs will </a:t>
            </a:r>
            <a:r>
              <a:rPr lang="en-US" altLang="en-US" sz="1100" b="1" dirty="0" smtClean="0">
                <a:solidFill>
                  <a:srgbClr val="000000"/>
                </a:solidFill>
                <a:latin typeface="+mn-lt"/>
              </a:rPr>
              <a:t>sound off platoon to attention</a:t>
            </a:r>
            <a:r>
              <a:rPr lang="en-US" altLang="en-US" sz="1100" b="1" dirty="0">
                <a:solidFill>
                  <a:srgbClr val="000000"/>
                </a:solidFill>
                <a:latin typeface="+mn-lt"/>
              </a:rPr>
              <a:t> </a:t>
            </a:r>
            <a:r>
              <a:rPr lang="en-US" altLang="en-US" sz="1100" b="1" dirty="0" smtClean="0">
                <a:solidFill>
                  <a:srgbClr val="000000"/>
                </a:solidFill>
                <a:latin typeface="+mn-lt"/>
              </a:rPr>
              <a:t>then everyone present arms.</a:t>
            </a:r>
            <a:endParaRPr lang="en-US" altLang="en-US" sz="1100" b="1" dirty="0">
              <a:solidFill>
                <a:srgbClr val="000000"/>
              </a:solidFill>
              <a:latin typeface="+mn-lt"/>
            </a:endParaRPr>
          </a:p>
          <a:p>
            <a:pPr eaLnBrk="1" hangingPunct="1">
              <a:defRPr/>
            </a:pPr>
            <a:endParaRPr lang="en-US" altLang="en-US" sz="1100" b="1" dirty="0">
              <a:solidFill>
                <a:srgbClr val="000000"/>
              </a:solidFill>
              <a:latin typeface="+mn-lt"/>
            </a:endParaRPr>
          </a:p>
        </p:txBody>
      </p:sp>
      <p:sp>
        <p:nvSpPr>
          <p:cNvPr id="176" name="Text Box 156"/>
          <p:cNvSpPr txBox="1">
            <a:spLocks noChangeArrowheads="1"/>
          </p:cNvSpPr>
          <p:nvPr/>
        </p:nvSpPr>
        <p:spPr bwMode="auto">
          <a:xfrm rot="5400000">
            <a:off x="2905520" y="5302067"/>
            <a:ext cx="8258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NCOIC</a:t>
            </a:r>
            <a:endParaRPr lang="en-US" altLang="en-US" sz="600" b="1" dirty="0">
              <a:solidFill>
                <a:srgbClr val="000000"/>
              </a:solidFill>
              <a:latin typeface="Calibri" pitchFamily="34" charset="0"/>
            </a:endParaRPr>
          </a:p>
        </p:txBody>
      </p:sp>
      <p:grpSp>
        <p:nvGrpSpPr>
          <p:cNvPr id="198" name="Group 14"/>
          <p:cNvGrpSpPr>
            <a:grpSpLocks/>
          </p:cNvGrpSpPr>
          <p:nvPr/>
        </p:nvGrpSpPr>
        <p:grpSpPr bwMode="auto">
          <a:xfrm>
            <a:off x="3882091" y="5510031"/>
            <a:ext cx="477895" cy="304575"/>
            <a:chOff x="4040581" y="5789783"/>
            <a:chExt cx="477951" cy="304534"/>
          </a:xfrm>
        </p:grpSpPr>
        <p:pic>
          <p:nvPicPr>
            <p:cNvPr id="199" name="Picture 78" descr="CSM-rank">
              <a:hlinkClick r:id="rId5"/>
            </p:cNvPr>
            <p:cNvPicPr>
              <a:picLocks noChangeAspect="1" noChangeArrowheads="1"/>
            </p:cNvPicPr>
            <p:nvPr/>
          </p:nvPicPr>
          <p:blipFill>
            <a:blip r:embed="rId6" cstate="print"/>
            <a:srcRect/>
            <a:stretch>
              <a:fillRect/>
            </a:stretch>
          </p:blipFill>
          <p:spPr bwMode="auto">
            <a:xfrm>
              <a:off x="4040581" y="5957852"/>
              <a:ext cx="93575" cy="136465"/>
            </a:xfrm>
            <a:prstGeom prst="rect">
              <a:avLst/>
            </a:prstGeom>
            <a:noFill/>
            <a:ln w="9525">
              <a:noFill/>
              <a:miter lim="800000"/>
              <a:headEnd/>
              <a:tailEnd/>
            </a:ln>
          </p:spPr>
        </p:pic>
        <p:grpSp>
          <p:nvGrpSpPr>
            <p:cNvPr id="200" name="Group 13"/>
            <p:cNvGrpSpPr>
              <a:grpSpLocks/>
            </p:cNvGrpSpPr>
            <p:nvPr/>
          </p:nvGrpSpPr>
          <p:grpSpPr bwMode="auto">
            <a:xfrm>
              <a:off x="4157480" y="5796502"/>
              <a:ext cx="361052" cy="117616"/>
              <a:chOff x="2824116" y="5333289"/>
              <a:chExt cx="361052" cy="117616"/>
            </a:xfrm>
          </p:grpSpPr>
          <p:sp>
            <p:nvSpPr>
              <p:cNvPr id="204"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5"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6"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7"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201"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2"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203" name="Picture 78" descr="CSM-rank">
              <a:hlinkClick r:id="rId5"/>
            </p:cNvPr>
            <p:cNvPicPr>
              <a:picLocks noChangeAspect="1" noChangeArrowheads="1"/>
            </p:cNvPicPr>
            <p:nvPr/>
          </p:nvPicPr>
          <p:blipFill>
            <a:blip r:embed="rId6" cstate="print"/>
            <a:srcRect/>
            <a:stretch>
              <a:fillRect/>
            </a:stretch>
          </p:blipFill>
          <p:spPr bwMode="auto">
            <a:xfrm>
              <a:off x="4042031" y="5789783"/>
              <a:ext cx="93575" cy="136465"/>
            </a:xfrm>
            <a:prstGeom prst="rect">
              <a:avLst/>
            </a:prstGeom>
            <a:noFill/>
            <a:ln w="9525">
              <a:noFill/>
              <a:miter lim="800000"/>
              <a:headEnd/>
              <a:tailEnd/>
            </a:ln>
          </p:spPr>
        </p:pic>
      </p:grpSp>
      <p:sp>
        <p:nvSpPr>
          <p:cNvPr id="165" name="Text Box 108"/>
          <p:cNvSpPr txBox="1">
            <a:spLocks noChangeArrowheads="1"/>
          </p:cNvSpPr>
          <p:nvPr/>
        </p:nvSpPr>
        <p:spPr bwMode="auto">
          <a:xfrm rot="21596418" flipH="1">
            <a:off x="2567651" y="4500244"/>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CHAPLAIN</a:t>
            </a:r>
            <a:endParaRPr lang="en-US" altLang="en-US" sz="800" b="1" dirty="0">
              <a:solidFill>
                <a:srgbClr val="000000"/>
              </a:solidFill>
              <a:latin typeface="Calibri" pitchFamily="34" charset="0"/>
            </a:endParaRPr>
          </a:p>
        </p:txBody>
      </p:sp>
      <p:sp>
        <p:nvSpPr>
          <p:cNvPr id="167"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70" name="Group 169"/>
          <p:cNvGrpSpPr/>
          <p:nvPr/>
        </p:nvGrpSpPr>
        <p:grpSpPr>
          <a:xfrm>
            <a:off x="3911160" y="5014020"/>
            <a:ext cx="1412085" cy="345648"/>
            <a:chOff x="3911160" y="5014020"/>
            <a:chExt cx="1412085" cy="345648"/>
          </a:xfrm>
        </p:grpSpPr>
        <p:sp>
          <p:nvSpPr>
            <p:cNvPr id="173" name="Text Box 100"/>
            <p:cNvSpPr txBox="1">
              <a:spLocks noChangeArrowheads="1"/>
            </p:cNvSpPr>
            <p:nvPr/>
          </p:nvSpPr>
          <p:spPr bwMode="auto">
            <a:xfrm>
              <a:off x="4256241" y="5014020"/>
              <a:ext cx="435246" cy="276999"/>
            </a:xfrm>
            <a:prstGeom prst="rect">
              <a:avLst/>
            </a:prstGeom>
            <a:noFill/>
            <a:ln w="9525">
              <a:noFill/>
              <a:miter lim="800000"/>
              <a:headEnd/>
              <a:tailEnd/>
            </a:ln>
          </p:spPr>
          <p:txBody>
            <a:bodyPr wrap="square">
              <a:spAutoFit/>
            </a:bodyPr>
            <a:lstStyle/>
            <a:p>
              <a:pPr eaLnBrk="1" hangingPunct="1"/>
              <a:r>
                <a:rPr lang="en-US" altLang="en-US" sz="600" b="1" dirty="0">
                  <a:solidFill>
                    <a:srgbClr val="000000"/>
                  </a:solidFill>
                  <a:latin typeface="Calibri" pitchFamily="34" charset="0"/>
                </a:rPr>
                <a:t>COLOR GUARD</a:t>
              </a:r>
            </a:p>
          </p:txBody>
        </p:sp>
        <p:sp>
          <p:nvSpPr>
            <p:cNvPr id="175"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1"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nvGrpSpPr>
            <p:cNvPr id="182" name="Group 181"/>
            <p:cNvGrpSpPr/>
            <p:nvPr/>
          </p:nvGrpSpPr>
          <p:grpSpPr>
            <a:xfrm>
              <a:off x="3911160" y="5047032"/>
              <a:ext cx="372626" cy="140483"/>
              <a:chOff x="4046527" y="5159974"/>
              <a:chExt cx="372626" cy="140483"/>
            </a:xfrm>
          </p:grpSpPr>
          <p:sp>
            <p:nvSpPr>
              <p:cNvPr id="183"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90" name="Picture 59"/>
              <p:cNvPicPr>
                <a:picLocks noChangeAspect="1" noChangeArrowheads="1"/>
              </p:cNvPicPr>
              <p:nvPr/>
            </p:nvPicPr>
            <p:blipFill>
              <a:blip r:embed="rId7" cstate="print"/>
              <a:srcRect/>
              <a:stretch>
                <a:fillRect/>
              </a:stretch>
            </p:blipFill>
            <p:spPr bwMode="auto">
              <a:xfrm rot="10800000">
                <a:off x="4239281" y="5159974"/>
                <a:ext cx="92729" cy="71567"/>
              </a:xfrm>
              <a:prstGeom prst="rect">
                <a:avLst/>
              </a:prstGeom>
              <a:noFill/>
              <a:ln w="9525">
                <a:noFill/>
                <a:miter lim="800000"/>
                <a:headEnd/>
                <a:tailEnd/>
              </a:ln>
            </p:spPr>
          </p:pic>
          <p:sp>
            <p:nvSpPr>
              <p:cNvPr id="191"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2"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3"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4"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5"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196"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197"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208"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grpSp>
      </p:grpSp>
      <p:grpSp>
        <p:nvGrpSpPr>
          <p:cNvPr id="209" name="Group 208"/>
          <p:cNvGrpSpPr/>
          <p:nvPr/>
        </p:nvGrpSpPr>
        <p:grpSpPr>
          <a:xfrm>
            <a:off x="2955507" y="2369309"/>
            <a:ext cx="801688" cy="349108"/>
            <a:chOff x="2946122" y="2704305"/>
            <a:chExt cx="801688" cy="349108"/>
          </a:xfrm>
        </p:grpSpPr>
        <p:sp>
          <p:nvSpPr>
            <p:cNvPr id="210"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11"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212" name="Group 20"/>
            <p:cNvGrpSpPr>
              <a:grpSpLocks/>
            </p:cNvGrpSpPr>
            <p:nvPr/>
          </p:nvGrpSpPr>
          <p:grpSpPr bwMode="auto">
            <a:xfrm>
              <a:off x="3328495" y="2857760"/>
              <a:ext cx="199021" cy="191501"/>
              <a:chOff x="3795175" y="3031583"/>
              <a:chExt cx="199300" cy="191501"/>
            </a:xfrm>
          </p:grpSpPr>
          <p:sp>
            <p:nvSpPr>
              <p:cNvPr id="213"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14"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15"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222" name="Group 221"/>
          <p:cNvGrpSpPr/>
          <p:nvPr/>
        </p:nvGrpSpPr>
        <p:grpSpPr>
          <a:xfrm>
            <a:off x="4752436" y="2370630"/>
            <a:ext cx="533400" cy="348607"/>
            <a:chOff x="4720625" y="2588798"/>
            <a:chExt cx="533400" cy="348607"/>
          </a:xfrm>
        </p:grpSpPr>
        <p:sp>
          <p:nvSpPr>
            <p:cNvPr id="223"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224"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225"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sp>
        <p:nvSpPr>
          <p:cNvPr id="168"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2473526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952500" y="42862"/>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7" name="TextBox 6"/>
          <p:cNvSpPr txBox="1"/>
          <p:nvPr/>
        </p:nvSpPr>
        <p:spPr>
          <a:xfrm>
            <a:off x="838200" y="1195356"/>
            <a:ext cx="8001000" cy="4708981"/>
          </a:xfrm>
          <a:prstGeom prst="rect">
            <a:avLst/>
          </a:prstGeom>
          <a:noFill/>
        </p:spPr>
        <p:txBody>
          <a:bodyPr>
            <a:spAutoFit/>
          </a:bodyPr>
          <a:lstStyle/>
          <a:p>
            <a:pPr marL="342900" indent="-342900" eaLnBrk="1" hangingPunct="1">
              <a:buFont typeface="Arial" panose="020B0604020202020204" pitchFamily="34" charset="0"/>
              <a:buChar char="•"/>
              <a:defRPr/>
            </a:pPr>
            <a:r>
              <a:rPr lang="en-US" sz="2000" dirty="0" smtClean="0"/>
              <a:t>Receives </a:t>
            </a:r>
            <a:r>
              <a:rPr lang="en-US" sz="2000" dirty="0"/>
              <a:t>flight confirmation from </a:t>
            </a:r>
            <a:r>
              <a:rPr lang="en-US" sz="2000" dirty="0" smtClean="0"/>
              <a:t>Air Force 455EOSS </a:t>
            </a:r>
            <a:endParaRPr lang="en-US" sz="2000" dirty="0"/>
          </a:p>
          <a:p>
            <a:pPr marL="342900" indent="-342900" eaLnBrk="1" hangingPunct="1">
              <a:buFont typeface="Arial" panose="020B0604020202020204" pitchFamily="34" charset="0"/>
              <a:buChar char="•"/>
              <a:defRPr/>
            </a:pPr>
            <a:r>
              <a:rPr lang="en-US" sz="2000" dirty="0" smtClean="0"/>
              <a:t>Coordinates </a:t>
            </a:r>
            <a:r>
              <a:rPr lang="en-US" sz="2000" dirty="0" smtClean="0"/>
              <a:t>with 455 EOSS and JVB on establishing all time lines</a:t>
            </a:r>
          </a:p>
          <a:p>
            <a:pPr marL="342900" indent="-342900" eaLnBrk="1" hangingPunct="1">
              <a:buFont typeface="Arial" panose="020B0604020202020204" pitchFamily="34" charset="0"/>
              <a:buChar char="•"/>
              <a:defRPr/>
            </a:pPr>
            <a:r>
              <a:rPr lang="en-US" sz="2000" dirty="0" smtClean="0"/>
              <a:t>Notifies </a:t>
            </a:r>
            <a:r>
              <a:rPr lang="en-US" sz="2000" dirty="0"/>
              <a:t>Command Group of flight </a:t>
            </a:r>
            <a:r>
              <a:rPr lang="en-US" sz="2000" dirty="0" smtClean="0"/>
              <a:t>arrival and departure </a:t>
            </a:r>
            <a:r>
              <a:rPr lang="en-US" sz="2000" dirty="0"/>
              <a:t>time</a:t>
            </a:r>
          </a:p>
          <a:p>
            <a:pPr marL="342900" indent="-342900" eaLnBrk="1" hangingPunct="1">
              <a:buFont typeface="Arial" panose="020B0604020202020204" pitchFamily="34" charset="0"/>
              <a:buChar char="•"/>
              <a:defRPr/>
            </a:pPr>
            <a:r>
              <a:rPr lang="en-US" sz="2000" dirty="0" smtClean="0"/>
              <a:t>Establishes </a:t>
            </a:r>
            <a:r>
              <a:rPr lang="en-US" sz="2000" dirty="0" smtClean="0"/>
              <a:t>one page CONOP and supervise all rehearsals</a:t>
            </a:r>
            <a:endParaRPr lang="en-US" sz="2000" dirty="0"/>
          </a:p>
          <a:p>
            <a:pPr marL="342900" indent="-342900" eaLnBrk="1" hangingPunct="1">
              <a:buFont typeface="Arial" panose="020B0604020202020204" pitchFamily="34" charset="0"/>
              <a:buChar char="•"/>
              <a:defRPr/>
            </a:pPr>
            <a:r>
              <a:rPr lang="en-US" sz="2000" dirty="0" smtClean="0"/>
              <a:t>Coordinates </a:t>
            </a:r>
            <a:r>
              <a:rPr lang="en-US" sz="2000" dirty="0"/>
              <a:t>with AF Ramp Coordinator </a:t>
            </a:r>
            <a:r>
              <a:rPr lang="en-US" sz="2000" dirty="0" smtClean="0"/>
              <a:t>(455 EOSS) for </a:t>
            </a:r>
            <a:r>
              <a:rPr lang="en-US" sz="2000" dirty="0"/>
              <a:t>ceremony </a:t>
            </a:r>
            <a:r>
              <a:rPr lang="en-US" sz="2000" dirty="0" smtClean="0"/>
              <a:t>ramp </a:t>
            </a:r>
            <a:r>
              <a:rPr lang="en-US" sz="2000" dirty="0"/>
              <a:t>location</a:t>
            </a:r>
          </a:p>
          <a:p>
            <a:pPr marL="342900" indent="-342900" eaLnBrk="1" hangingPunct="1">
              <a:buFont typeface="Arial" panose="020B0604020202020204" pitchFamily="34" charset="0"/>
              <a:buChar char="•"/>
              <a:defRPr/>
            </a:pPr>
            <a:r>
              <a:rPr lang="en-US" sz="2000" dirty="0" smtClean="0"/>
              <a:t>Coordinates </a:t>
            </a:r>
            <a:r>
              <a:rPr lang="en-US" sz="2000" dirty="0"/>
              <a:t>with unit LNO </a:t>
            </a:r>
            <a:r>
              <a:rPr lang="en-US" sz="2000" dirty="0" smtClean="0"/>
              <a:t>(losing unit) for participation </a:t>
            </a:r>
            <a:r>
              <a:rPr lang="en-US" sz="2000" dirty="0"/>
              <a:t>and    pallbearers if </a:t>
            </a:r>
            <a:r>
              <a:rPr lang="en-US" sz="2000" dirty="0" smtClean="0"/>
              <a:t>applicable (SF, SOF, </a:t>
            </a:r>
            <a:r>
              <a:rPr lang="en-US" sz="2000" dirty="0" smtClean="0"/>
              <a:t>Ranger)</a:t>
            </a:r>
            <a:endParaRPr lang="en-US" sz="2000" dirty="0"/>
          </a:p>
          <a:p>
            <a:pPr marL="342900" indent="-342900" eaLnBrk="1" hangingPunct="1">
              <a:buFont typeface="Arial" panose="020B0604020202020204" pitchFamily="34" charset="0"/>
              <a:buChar char="•"/>
              <a:defRPr/>
            </a:pPr>
            <a:r>
              <a:rPr lang="en-US" sz="2000" dirty="0" smtClean="0"/>
              <a:t>Notifies </a:t>
            </a:r>
            <a:r>
              <a:rPr lang="en-US" sz="2000" dirty="0"/>
              <a:t>CHOPS and </a:t>
            </a:r>
            <a:r>
              <a:rPr lang="en-US" sz="2000" dirty="0" smtClean="0"/>
              <a:t>SJS of </a:t>
            </a:r>
            <a:r>
              <a:rPr lang="en-US" sz="2000" dirty="0"/>
              <a:t>ceremony timeline</a:t>
            </a:r>
          </a:p>
          <a:p>
            <a:pPr marL="342900" indent="-342900" eaLnBrk="1" hangingPunct="1">
              <a:buFont typeface="Arial" panose="020B0604020202020204" pitchFamily="34" charset="0"/>
              <a:buChar char="•"/>
              <a:defRPr/>
            </a:pPr>
            <a:r>
              <a:rPr lang="en-US" sz="2000" dirty="0" smtClean="0"/>
              <a:t>Ensures </a:t>
            </a:r>
            <a:r>
              <a:rPr lang="en-US" sz="2000" dirty="0"/>
              <a:t>all participants are notified of rehearsal and ceremony timeline</a:t>
            </a:r>
          </a:p>
          <a:p>
            <a:pPr marL="342900" indent="-342900" eaLnBrk="1" hangingPunct="1">
              <a:buFont typeface="Arial" panose="020B0604020202020204" pitchFamily="34" charset="0"/>
              <a:buChar char="•"/>
              <a:defRPr/>
            </a:pPr>
            <a:r>
              <a:rPr lang="en-US" sz="2000" dirty="0" smtClean="0"/>
              <a:t>Notifies </a:t>
            </a:r>
            <a:r>
              <a:rPr lang="en-US" sz="2000" dirty="0" smtClean="0"/>
              <a:t>all participating ceremony NCOICs  </a:t>
            </a:r>
            <a:endParaRPr lang="en-US" sz="2000" dirty="0"/>
          </a:p>
          <a:p>
            <a:pPr marL="342900" indent="-342900" eaLnBrk="1" hangingPunct="1">
              <a:buFont typeface="Arial" panose="020B0604020202020204" pitchFamily="34" charset="0"/>
              <a:buChar char="•"/>
              <a:defRPr/>
            </a:pPr>
            <a:r>
              <a:rPr lang="en-US" sz="2000" dirty="0" smtClean="0"/>
              <a:t>Supervise </a:t>
            </a:r>
            <a:r>
              <a:rPr lang="en-US" sz="2000" dirty="0" smtClean="0"/>
              <a:t>the movement </a:t>
            </a:r>
            <a:r>
              <a:rPr lang="en-US" sz="2000" dirty="0"/>
              <a:t>of heroes when ceremony begins</a:t>
            </a:r>
          </a:p>
          <a:p>
            <a:pPr marL="342900" indent="-342900" eaLnBrk="1" hangingPunct="1">
              <a:buFont typeface="Arial" panose="020B0604020202020204" pitchFamily="34" charset="0"/>
              <a:buChar char="•"/>
              <a:defRPr/>
            </a:pPr>
            <a:r>
              <a:rPr lang="en-US" sz="2000" dirty="0" smtClean="0"/>
              <a:t>Brief </a:t>
            </a:r>
            <a:r>
              <a:rPr lang="en-US" sz="2000" dirty="0" smtClean="0"/>
              <a:t>to C4 on status of ceremony (</a:t>
            </a:r>
            <a:r>
              <a:rPr lang="en-US" sz="2000" dirty="0"/>
              <a:t>plane </a:t>
            </a:r>
            <a:r>
              <a:rPr lang="en-US" sz="2000" dirty="0" smtClean="0"/>
              <a:t>side)</a:t>
            </a:r>
          </a:p>
          <a:p>
            <a:pPr marL="342900" indent="-342900" eaLnBrk="1" hangingPunct="1">
              <a:buFont typeface="Arial" panose="020B0604020202020204" pitchFamily="34" charset="0"/>
              <a:buChar char="•"/>
              <a:defRPr/>
            </a:pPr>
            <a:r>
              <a:rPr lang="en-US" sz="2000" dirty="0" smtClean="0"/>
              <a:t>Brief </a:t>
            </a:r>
            <a:r>
              <a:rPr lang="en-US" sz="2000" dirty="0" smtClean="0"/>
              <a:t>command group on ceremony (desk side)</a:t>
            </a:r>
            <a:endParaRPr lang="en-US" sz="2000" dirty="0"/>
          </a:p>
        </p:txBody>
      </p:sp>
      <p:sp>
        <p:nvSpPr>
          <p:cNvPr id="11268" name="TextBox 2"/>
          <p:cNvSpPr txBox="1">
            <a:spLocks noChangeArrowheads="1"/>
          </p:cNvSpPr>
          <p:nvPr/>
        </p:nvSpPr>
        <p:spPr bwMode="auto">
          <a:xfrm>
            <a:off x="952500" y="223042"/>
            <a:ext cx="7772400" cy="461963"/>
          </a:xfrm>
          <a:prstGeom prst="rect">
            <a:avLst/>
          </a:prstGeom>
          <a:noFill/>
          <a:ln w="9525">
            <a:noFill/>
            <a:miter lim="800000"/>
            <a:headEnd/>
            <a:tailEnd/>
          </a:ln>
        </p:spPr>
        <p:txBody>
          <a:bodyPr>
            <a:spAutoFit/>
          </a:bodyPr>
          <a:lstStyle/>
          <a:p>
            <a:pPr algn="ctr" eaLnBrk="1" hangingPunct="1"/>
            <a:r>
              <a:rPr lang="en-US" altLang="en-US" sz="2400" b="1" dirty="0" smtClean="0"/>
              <a:t>Ceremony NCOICs: </a:t>
            </a:r>
            <a:r>
              <a:rPr lang="en-US" altLang="en-US" sz="2400" dirty="0" smtClean="0"/>
              <a:t>J3 SGM</a:t>
            </a:r>
            <a:endParaRPr lang="en-US" altLang="en-US" sz="2400" dirty="0"/>
          </a:p>
        </p:txBody>
      </p:sp>
    </p:spTree>
    <p:extLst>
      <p:ext uri="{BB962C8B-B14F-4D97-AF65-F5344CB8AC3E}">
        <p14:creationId xmlns:p14="http://schemas.microsoft.com/office/powerpoint/2010/main" val="40539951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grpSp>
          <p:nvGrpSpPr>
            <p:cNvPr id="31750" name="Group 152"/>
            <p:cNvGrpSpPr>
              <a:grpSpLocks/>
            </p:cNvGrpSpPr>
            <p:nvPr/>
          </p:nvGrpSpPr>
          <p:grpSpPr bwMode="auto">
            <a:xfrm>
              <a:off x="3026807" y="4819207"/>
              <a:ext cx="400050" cy="161925"/>
              <a:chOff x="3469" y="3161"/>
              <a:chExt cx="240" cy="122"/>
            </a:xfrm>
          </p:grpSpPr>
          <p:pic>
            <p:nvPicPr>
              <p:cNvPr id="31901" name="Picture 153" descr="Picture2"/>
              <p:cNvPicPr>
                <a:picLocks noChangeAspect="1" noChangeArrowheads="1"/>
              </p:cNvPicPr>
              <p:nvPr/>
            </p:nvPicPr>
            <p:blipFill>
              <a:blip r:embed="rId3" cstate="print"/>
              <a:srcRect/>
              <a:stretch>
                <a:fillRect/>
              </a:stretch>
            </p:blipFill>
            <p:spPr bwMode="auto">
              <a:xfrm>
                <a:off x="3469" y="3161"/>
                <a:ext cx="240" cy="122"/>
              </a:xfrm>
              <a:prstGeom prst="rect">
                <a:avLst/>
              </a:prstGeom>
              <a:noFill/>
              <a:ln w="9525">
                <a:noFill/>
                <a:miter lim="800000"/>
                <a:headEnd/>
                <a:tailEnd/>
              </a:ln>
            </p:spPr>
          </p:pic>
          <p:pic>
            <p:nvPicPr>
              <p:cNvPr id="31902" name="Picture 154"/>
              <p:cNvPicPr>
                <a:picLocks noChangeAspect="1" noChangeArrowheads="1"/>
              </p:cNvPicPr>
              <p:nvPr/>
            </p:nvPicPr>
            <p:blipFill>
              <a:blip r:embed="rId4" cstate="print"/>
              <a:srcRect/>
              <a:stretch>
                <a:fillRect/>
              </a:stretch>
            </p:blipFill>
            <p:spPr bwMode="auto">
              <a:xfrm rot="10800000">
                <a:off x="3531" y="3178"/>
                <a:ext cx="144" cy="81"/>
              </a:xfrm>
              <a:prstGeom prst="rect">
                <a:avLst/>
              </a:prstGeom>
              <a:noFill/>
              <a:ln w="9525">
                <a:noFill/>
                <a:miter lim="800000"/>
                <a:headEnd/>
                <a:tailEnd/>
              </a:ln>
            </p:spPr>
          </p:pic>
        </p:grpSp>
        <p:sp>
          <p:nvSpPr>
            <p:cNvPr id="31751" name="Oval 155"/>
            <p:cNvSpPr>
              <a:spLocks noChangeArrowheads="1"/>
            </p:cNvSpPr>
            <p:nvPr/>
          </p:nvSpPr>
          <p:spPr bwMode="auto">
            <a:xfrm rot="5400000">
              <a:off x="2927842" y="4855415"/>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grpSp>
          <p:nvGrpSpPr>
            <p:cNvPr id="31808" name="Group 15"/>
            <p:cNvGrpSpPr>
              <a:grpSpLocks/>
            </p:cNvGrpSpPr>
            <p:nvPr/>
          </p:nvGrpSpPr>
          <p:grpSpPr bwMode="auto">
            <a:xfrm>
              <a:off x="3026739" y="4609346"/>
              <a:ext cx="2310919" cy="1186362"/>
              <a:chOff x="3079468" y="4858200"/>
              <a:chExt cx="2311192" cy="1186202"/>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3079468" y="4858200"/>
                <a:ext cx="80207" cy="64219"/>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5"/>
              </p:cNvPr>
              <p:cNvPicPr>
                <a:picLocks noChangeAspect="1" noChangeArrowheads="1"/>
              </p:cNvPicPr>
              <p:nvPr/>
            </p:nvPicPr>
            <p:blipFill>
              <a:blip r:embed="rId6"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5"/>
              </p:cNvPr>
              <p:cNvPicPr>
                <a:picLocks noChangeAspect="1" noChangeArrowheads="1"/>
              </p:cNvPicPr>
              <p:nvPr/>
            </p:nvPicPr>
            <p:blipFill>
              <a:blip r:embed="rId6"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3"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4"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61" name="Text Box 156"/>
          <p:cNvSpPr txBox="1">
            <a:spLocks noChangeArrowheads="1"/>
          </p:cNvSpPr>
          <p:nvPr/>
        </p:nvSpPr>
        <p:spPr bwMode="auto">
          <a:xfrm rot="5400000">
            <a:off x="2905520" y="5302067"/>
            <a:ext cx="8258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NCOIC</a:t>
            </a:r>
            <a:endParaRPr lang="en-US" altLang="en-US" sz="600" b="1" dirty="0">
              <a:solidFill>
                <a:srgbClr val="000000"/>
              </a:solidFill>
              <a:latin typeface="Calibri" pitchFamily="34" charset="0"/>
            </a:endParaRPr>
          </a:p>
        </p:txBody>
      </p:sp>
      <p:sp>
        <p:nvSpPr>
          <p:cNvPr id="166" name="Oval 74"/>
          <p:cNvSpPr>
            <a:spLocks noChangeArrowheads="1"/>
          </p:cNvSpPr>
          <p:nvPr/>
        </p:nvSpPr>
        <p:spPr bwMode="auto">
          <a:xfrm>
            <a:off x="3399790" y="504703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7" name="Oval 74"/>
          <p:cNvSpPr>
            <a:spLocks noChangeArrowheads="1"/>
          </p:cNvSpPr>
          <p:nvPr/>
        </p:nvSpPr>
        <p:spPr bwMode="auto">
          <a:xfrm>
            <a:off x="3401456" y="511324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Oval 74"/>
          <p:cNvSpPr>
            <a:spLocks noChangeArrowheads="1"/>
          </p:cNvSpPr>
          <p:nvPr/>
        </p:nvSpPr>
        <p:spPr bwMode="auto">
          <a:xfrm>
            <a:off x="3545972"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Oval 74"/>
          <p:cNvSpPr>
            <a:spLocks noChangeArrowheads="1"/>
          </p:cNvSpPr>
          <p:nvPr/>
        </p:nvSpPr>
        <p:spPr bwMode="auto">
          <a:xfrm>
            <a:off x="361379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Oval 74"/>
          <p:cNvSpPr>
            <a:spLocks noChangeArrowheads="1"/>
          </p:cNvSpPr>
          <p:nvPr/>
        </p:nvSpPr>
        <p:spPr bwMode="auto">
          <a:xfrm>
            <a:off x="3685505" y="511324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Oval 74"/>
          <p:cNvSpPr>
            <a:spLocks noChangeArrowheads="1"/>
          </p:cNvSpPr>
          <p:nvPr/>
        </p:nvSpPr>
        <p:spPr bwMode="auto">
          <a:xfrm>
            <a:off x="3471280"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5" name="Oval 74"/>
          <p:cNvSpPr>
            <a:spLocks noChangeArrowheads="1"/>
          </p:cNvSpPr>
          <p:nvPr/>
        </p:nvSpPr>
        <p:spPr bwMode="auto">
          <a:xfrm>
            <a:off x="3688348" y="50436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6" name="Oval 74"/>
          <p:cNvSpPr>
            <a:spLocks noChangeArrowheads="1"/>
          </p:cNvSpPr>
          <p:nvPr/>
        </p:nvSpPr>
        <p:spPr bwMode="auto">
          <a:xfrm>
            <a:off x="3616169" y="504495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Oval 74"/>
          <p:cNvSpPr>
            <a:spLocks noChangeArrowheads="1"/>
          </p:cNvSpPr>
          <p:nvPr/>
        </p:nvSpPr>
        <p:spPr bwMode="auto">
          <a:xfrm>
            <a:off x="347127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8" name="Oval 74"/>
          <p:cNvSpPr>
            <a:spLocks noChangeArrowheads="1"/>
          </p:cNvSpPr>
          <p:nvPr/>
        </p:nvSpPr>
        <p:spPr bwMode="auto">
          <a:xfrm>
            <a:off x="3544574" y="51132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9" name="Text Box 156"/>
          <p:cNvSpPr txBox="1">
            <a:spLocks noChangeArrowheads="1"/>
          </p:cNvSpPr>
          <p:nvPr/>
        </p:nvSpPr>
        <p:spPr bwMode="auto">
          <a:xfrm rot="5400000">
            <a:off x="3257664" y="5308170"/>
            <a:ext cx="622286"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a:t>
            </a:r>
            <a:endParaRPr lang="en-US" altLang="en-US" sz="600" b="1" dirty="0">
              <a:solidFill>
                <a:srgbClr val="000000"/>
              </a:solidFill>
              <a:latin typeface="Calibri" pitchFamily="34" charset="0"/>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5"/>
          </p:cNvPr>
          <p:cNvPicPr>
            <a:picLocks noChangeAspect="1" noChangeArrowheads="1"/>
          </p:cNvPicPr>
          <p:nvPr/>
        </p:nvPicPr>
        <p:blipFill>
          <a:blip r:embed="rId6"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5"/>
          </p:cNvPr>
          <p:cNvPicPr>
            <a:picLocks noChangeAspect="1" noChangeArrowheads="1"/>
          </p:cNvPicPr>
          <p:nvPr/>
        </p:nvPicPr>
        <p:blipFill>
          <a:blip r:embed="rId6"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5"/>
          </p:cNvPr>
          <p:cNvPicPr>
            <a:picLocks noChangeAspect="1" noChangeArrowheads="1"/>
          </p:cNvPicPr>
          <p:nvPr/>
        </p:nvPicPr>
        <p:blipFill>
          <a:blip r:embed="rId6" cstate="print"/>
          <a:srcRect/>
          <a:stretch>
            <a:fillRect/>
          </a:stretch>
        </p:blipFill>
        <p:spPr bwMode="auto">
          <a:xfrm>
            <a:off x="4076069" y="5807333"/>
            <a:ext cx="93564" cy="136483"/>
          </a:xfrm>
          <a:prstGeom prst="rect">
            <a:avLst/>
          </a:prstGeom>
          <a:noFill/>
          <a:ln w="9525">
            <a:noFill/>
            <a:miter lim="800000"/>
            <a:headEnd/>
            <a:tailEnd/>
          </a:ln>
        </p:spPr>
      </p:pic>
      <p:sp>
        <p:nvSpPr>
          <p:cNvPr id="162"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0"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2" name="Text Box 89"/>
          <p:cNvSpPr txBox="1">
            <a:spLocks noChangeArrowheads="1"/>
          </p:cNvSpPr>
          <p:nvPr/>
        </p:nvSpPr>
        <p:spPr bwMode="auto">
          <a:xfrm>
            <a:off x="5829052" y="1227434"/>
            <a:ext cx="2251884"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defRPr/>
            </a:pPr>
            <a:r>
              <a:rPr lang="en-US" altLang="en-US" sz="1100" b="1" dirty="0" smtClean="0">
                <a:solidFill>
                  <a:srgbClr val="000000"/>
                </a:solidFill>
                <a:latin typeface="+mn-lt"/>
              </a:rPr>
              <a:t>T + 1 minute</a:t>
            </a:r>
          </a:p>
          <a:p>
            <a:pPr marL="0" indent="0" eaLnBrk="1" hangingPunct="1">
              <a:defRP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a:t>
            </a:r>
            <a:r>
              <a:rPr lang="en-US" altLang="en-US" sz="1100" b="1" dirty="0">
                <a:solidFill>
                  <a:srgbClr val="000000"/>
                </a:solidFill>
                <a:latin typeface="+mn-lt"/>
              </a:rPr>
              <a:t>P</a:t>
            </a:r>
            <a:r>
              <a:rPr lang="en-US" altLang="en-US" sz="1100" b="1" dirty="0" smtClean="0">
                <a:solidFill>
                  <a:srgbClr val="000000"/>
                </a:solidFill>
                <a:latin typeface="+mn-lt"/>
              </a:rPr>
              <a:t>allbearer NCOIC will stop the MAXXPRO once it’s rear quarter panel is in line with the far left of the pallbearers formation</a:t>
            </a:r>
          </a:p>
          <a:p>
            <a:pPr eaLnBrk="1" hangingPunct="1">
              <a:buFontTx/>
              <a:buAutoNum type="arabicPeriod" startAt="4"/>
              <a:defRP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r>
              <a:rPr lang="en-US" altLang="en-US" sz="1100" b="1" dirty="0">
                <a:solidFill>
                  <a:srgbClr val="000000"/>
                </a:solidFill>
                <a:latin typeface="+mn-lt"/>
              </a:rPr>
              <a:t>Once MAXXPRO has stopped, Ceremony NCOIC call ceremony to “Order, Arms,” followed by “Parade, Rest.”</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a:solidFill>
                  <a:srgbClr val="000000"/>
                </a:solidFill>
                <a:latin typeface="+mn-lt"/>
              </a:rPr>
              <a:t>Narrator speaks, chaplain will read a scripture then prayer (Time: less than 1 minute).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a:solidFill>
                  <a:srgbClr val="000000"/>
                </a:solidFill>
                <a:latin typeface="+mn-lt"/>
              </a:rPr>
              <a:t>After prayer complete, Ceremony NCOIC </a:t>
            </a:r>
            <a:r>
              <a:rPr lang="en-US" altLang="en-US" sz="1100" b="1" dirty="0" smtClean="0">
                <a:solidFill>
                  <a:srgbClr val="000000"/>
                </a:solidFill>
                <a:latin typeface="+mn-lt"/>
              </a:rPr>
              <a:t>call </a:t>
            </a:r>
            <a:r>
              <a:rPr lang="en-US" altLang="en-US" sz="1100" b="1" dirty="0">
                <a:solidFill>
                  <a:srgbClr val="000000"/>
                </a:solidFill>
                <a:latin typeface="+mn-lt"/>
              </a:rPr>
              <a:t>“Ceremony, Attention</a:t>
            </a:r>
            <a:r>
              <a:rPr lang="en-US" altLang="en-US" sz="1100" b="1" dirty="0" smtClean="0">
                <a:solidFill>
                  <a:srgbClr val="000000"/>
                </a:solidFill>
                <a:latin typeface="+mn-lt"/>
              </a:rPr>
              <a:t>”</a:t>
            </a:r>
            <a:endParaRPr lang="en-US" altLang="en-US" sz="1100" b="1" dirty="0">
              <a:solidFill>
                <a:srgbClr val="000000"/>
              </a:solidFill>
              <a:latin typeface="+mn-lt"/>
            </a:endParaRPr>
          </a:p>
          <a:p>
            <a:pPr marL="0" indent="0" eaLnBrk="1" hangingPunct="1">
              <a:defRPr/>
            </a:pPr>
            <a:endParaRPr lang="en-US" altLang="en-US" sz="1100" b="1" dirty="0" smtClean="0">
              <a:solidFill>
                <a:srgbClr val="000000"/>
              </a:solidFill>
              <a:latin typeface="+mn-lt"/>
            </a:endParaRPr>
          </a:p>
        </p:txBody>
      </p:sp>
      <p:grpSp>
        <p:nvGrpSpPr>
          <p:cNvPr id="173" name="Group 14"/>
          <p:cNvGrpSpPr>
            <a:grpSpLocks/>
          </p:cNvGrpSpPr>
          <p:nvPr/>
        </p:nvGrpSpPr>
        <p:grpSpPr bwMode="auto">
          <a:xfrm>
            <a:off x="3882091" y="5510031"/>
            <a:ext cx="477895" cy="304575"/>
            <a:chOff x="4040581" y="5789783"/>
            <a:chExt cx="477951" cy="304534"/>
          </a:xfrm>
        </p:grpSpPr>
        <p:pic>
          <p:nvPicPr>
            <p:cNvPr id="174" name="Picture 78" descr="CSM-rank">
              <a:hlinkClick r:id="rId5"/>
            </p:cNvPr>
            <p:cNvPicPr>
              <a:picLocks noChangeAspect="1" noChangeArrowheads="1"/>
            </p:cNvPicPr>
            <p:nvPr/>
          </p:nvPicPr>
          <p:blipFill>
            <a:blip r:embed="rId6" cstate="print"/>
            <a:srcRect/>
            <a:stretch>
              <a:fillRect/>
            </a:stretch>
          </p:blipFill>
          <p:spPr bwMode="auto">
            <a:xfrm>
              <a:off x="4040581" y="5957852"/>
              <a:ext cx="93575" cy="136465"/>
            </a:xfrm>
            <a:prstGeom prst="rect">
              <a:avLst/>
            </a:prstGeom>
            <a:noFill/>
            <a:ln w="9525">
              <a:noFill/>
              <a:miter lim="800000"/>
              <a:headEnd/>
              <a:tailEnd/>
            </a:ln>
          </p:spPr>
        </p:pic>
        <p:grpSp>
          <p:nvGrpSpPr>
            <p:cNvPr id="175" name="Group 13"/>
            <p:cNvGrpSpPr>
              <a:grpSpLocks/>
            </p:cNvGrpSpPr>
            <p:nvPr/>
          </p:nvGrpSpPr>
          <p:grpSpPr bwMode="auto">
            <a:xfrm>
              <a:off x="4157480" y="5796502"/>
              <a:ext cx="361052" cy="117616"/>
              <a:chOff x="2824116" y="5333289"/>
              <a:chExt cx="361052" cy="117616"/>
            </a:xfrm>
          </p:grpSpPr>
          <p:sp>
            <p:nvSpPr>
              <p:cNvPr id="183"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0"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1"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2"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76"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1"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82" name="Picture 78" descr="CSM-rank">
              <a:hlinkClick r:id="rId5"/>
            </p:cNvPr>
            <p:cNvPicPr>
              <a:picLocks noChangeAspect="1" noChangeArrowheads="1"/>
            </p:cNvPicPr>
            <p:nvPr/>
          </p:nvPicPr>
          <p:blipFill>
            <a:blip r:embed="rId6" cstate="print"/>
            <a:srcRect/>
            <a:stretch>
              <a:fillRect/>
            </a:stretch>
          </p:blipFill>
          <p:spPr bwMode="auto">
            <a:xfrm>
              <a:off x="4042031" y="5789783"/>
              <a:ext cx="93575" cy="136465"/>
            </a:xfrm>
            <a:prstGeom prst="rect">
              <a:avLst/>
            </a:prstGeom>
            <a:noFill/>
            <a:ln w="9525">
              <a:noFill/>
              <a:miter lim="800000"/>
              <a:headEnd/>
              <a:tailEnd/>
            </a:ln>
          </p:spPr>
        </p:pic>
      </p:grpSp>
      <p:sp>
        <p:nvSpPr>
          <p:cNvPr id="193" name="Oval 58"/>
          <p:cNvSpPr>
            <a:spLocks noChangeArrowheads="1"/>
          </p:cNvSpPr>
          <p:nvPr/>
        </p:nvSpPr>
        <p:spPr bwMode="auto">
          <a:xfrm rot="16072148">
            <a:off x="3280139" y="4943764"/>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3"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sp>
        <p:nvSpPr>
          <p:cNvPr id="164" name="Text Box 108"/>
          <p:cNvSpPr txBox="1">
            <a:spLocks noChangeArrowheads="1"/>
          </p:cNvSpPr>
          <p:nvPr/>
        </p:nvSpPr>
        <p:spPr bwMode="auto">
          <a:xfrm rot="21596418" flipH="1">
            <a:off x="2567651" y="4500244"/>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CHAPLAIN</a:t>
            </a:r>
            <a:endParaRPr lang="en-US" altLang="en-US" sz="800" b="1" dirty="0">
              <a:solidFill>
                <a:srgbClr val="000000"/>
              </a:solidFill>
              <a:latin typeface="Calibri" pitchFamily="34" charset="0"/>
            </a:endParaRPr>
          </a:p>
        </p:txBody>
      </p:sp>
      <p:grpSp>
        <p:nvGrpSpPr>
          <p:cNvPr id="167" name="Group 166"/>
          <p:cNvGrpSpPr/>
          <p:nvPr/>
        </p:nvGrpSpPr>
        <p:grpSpPr>
          <a:xfrm>
            <a:off x="3911160" y="5014020"/>
            <a:ext cx="1412085" cy="345648"/>
            <a:chOff x="3911160" y="5014020"/>
            <a:chExt cx="1412085" cy="345648"/>
          </a:xfrm>
        </p:grpSpPr>
        <p:sp>
          <p:nvSpPr>
            <p:cNvPr id="168" name="Text Box 100"/>
            <p:cNvSpPr txBox="1">
              <a:spLocks noChangeArrowheads="1"/>
            </p:cNvSpPr>
            <p:nvPr/>
          </p:nvSpPr>
          <p:spPr bwMode="auto">
            <a:xfrm>
              <a:off x="4256241" y="5014020"/>
              <a:ext cx="435246" cy="276999"/>
            </a:xfrm>
            <a:prstGeom prst="rect">
              <a:avLst/>
            </a:prstGeom>
            <a:noFill/>
            <a:ln w="9525">
              <a:noFill/>
              <a:miter lim="800000"/>
              <a:headEnd/>
              <a:tailEnd/>
            </a:ln>
          </p:spPr>
          <p:txBody>
            <a:bodyPr wrap="square">
              <a:spAutoFit/>
            </a:bodyPr>
            <a:lstStyle/>
            <a:p>
              <a:pPr eaLnBrk="1" hangingPunct="1"/>
              <a:r>
                <a:rPr lang="en-US" altLang="en-US" sz="600" b="1" dirty="0">
                  <a:solidFill>
                    <a:srgbClr val="000000"/>
                  </a:solidFill>
                  <a:latin typeface="Calibri" pitchFamily="34" charset="0"/>
                </a:rPr>
                <a:t>COLOR GUARD</a:t>
              </a:r>
            </a:p>
          </p:txBody>
        </p:sp>
        <p:sp>
          <p:nvSpPr>
            <p:cNvPr id="169"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4"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nvGrpSpPr>
            <p:cNvPr id="195" name="Group 194"/>
            <p:cNvGrpSpPr/>
            <p:nvPr/>
          </p:nvGrpSpPr>
          <p:grpSpPr>
            <a:xfrm>
              <a:off x="3911160" y="5047032"/>
              <a:ext cx="372626" cy="140483"/>
              <a:chOff x="4046527" y="5159974"/>
              <a:chExt cx="372626" cy="140483"/>
            </a:xfrm>
          </p:grpSpPr>
          <p:sp>
            <p:nvSpPr>
              <p:cNvPr id="196"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97" name="Picture 59"/>
              <p:cNvPicPr>
                <a:picLocks noChangeAspect="1" noChangeArrowheads="1"/>
              </p:cNvPicPr>
              <p:nvPr/>
            </p:nvPicPr>
            <p:blipFill>
              <a:blip r:embed="rId7" cstate="print"/>
              <a:srcRect/>
              <a:stretch>
                <a:fillRect/>
              </a:stretch>
            </p:blipFill>
            <p:spPr bwMode="auto">
              <a:xfrm rot="10800000">
                <a:off x="4239281" y="5159974"/>
                <a:ext cx="92729" cy="71567"/>
              </a:xfrm>
              <a:prstGeom prst="rect">
                <a:avLst/>
              </a:prstGeom>
              <a:noFill/>
              <a:ln w="9525">
                <a:noFill/>
                <a:miter lim="800000"/>
                <a:headEnd/>
                <a:tailEnd/>
              </a:ln>
            </p:spPr>
          </p:pic>
          <p:sp>
            <p:nvSpPr>
              <p:cNvPr id="198"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9"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0"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1"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2"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203"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204"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205"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grpSp>
      </p:grpSp>
      <p:grpSp>
        <p:nvGrpSpPr>
          <p:cNvPr id="206" name="Group 205"/>
          <p:cNvGrpSpPr/>
          <p:nvPr/>
        </p:nvGrpSpPr>
        <p:grpSpPr>
          <a:xfrm>
            <a:off x="2955507" y="2369309"/>
            <a:ext cx="801688" cy="349108"/>
            <a:chOff x="2946122" y="2704305"/>
            <a:chExt cx="801688" cy="349108"/>
          </a:xfrm>
        </p:grpSpPr>
        <p:sp>
          <p:nvSpPr>
            <p:cNvPr id="207"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8"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209" name="Group 20"/>
            <p:cNvGrpSpPr>
              <a:grpSpLocks/>
            </p:cNvGrpSpPr>
            <p:nvPr/>
          </p:nvGrpSpPr>
          <p:grpSpPr bwMode="auto">
            <a:xfrm>
              <a:off x="3328495" y="2857760"/>
              <a:ext cx="199021" cy="191501"/>
              <a:chOff x="3795175" y="3031583"/>
              <a:chExt cx="199300" cy="191501"/>
            </a:xfrm>
          </p:grpSpPr>
          <p:sp>
            <p:nvSpPr>
              <p:cNvPr id="210"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11"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12"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213" name="Group 212"/>
          <p:cNvGrpSpPr/>
          <p:nvPr/>
        </p:nvGrpSpPr>
        <p:grpSpPr>
          <a:xfrm>
            <a:off x="4752436" y="2370630"/>
            <a:ext cx="533400" cy="348607"/>
            <a:chOff x="4720625" y="2588798"/>
            <a:chExt cx="533400" cy="348607"/>
          </a:xfrm>
        </p:grpSpPr>
        <p:sp>
          <p:nvSpPr>
            <p:cNvPr id="214"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215"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216"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sp>
        <p:nvSpPr>
          <p:cNvPr id="165"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5485673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153" descr="Picture2"/>
          <p:cNvPicPr>
            <a:picLocks noChangeAspect="1" noChangeArrowheads="1"/>
          </p:cNvPicPr>
          <p:nvPr/>
        </p:nvPicPr>
        <p:blipFill>
          <a:blip r:embed="rId2" cstate="print"/>
          <a:srcRect/>
          <a:stretch>
            <a:fillRect/>
          </a:stretch>
        </p:blipFill>
        <p:spPr bwMode="auto">
          <a:xfrm>
            <a:off x="3025230" y="4772695"/>
            <a:ext cx="400050" cy="161925"/>
          </a:xfrm>
          <a:prstGeom prst="rect">
            <a:avLst/>
          </a:prstGeom>
          <a:noFill/>
          <a:ln w="9525">
            <a:noFill/>
            <a:miter lim="800000"/>
            <a:headEnd/>
            <a:tailEnd/>
          </a:ln>
        </p:spPr>
      </p:pic>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grpSp>
          <p:nvGrpSpPr>
            <p:cNvPr id="31808" name="Group 15"/>
            <p:cNvGrpSpPr>
              <a:grpSpLocks/>
            </p:cNvGrpSpPr>
            <p:nvPr/>
          </p:nvGrpSpPr>
          <p:grpSpPr bwMode="auto">
            <a:xfrm>
              <a:off x="3026739" y="4609346"/>
              <a:ext cx="2310919" cy="1186362"/>
              <a:chOff x="3079468" y="4858200"/>
              <a:chExt cx="2311192" cy="1186202"/>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3079468" y="4858200"/>
                <a:ext cx="80207" cy="64219"/>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2"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66" name="Oval 74"/>
          <p:cNvSpPr>
            <a:spLocks noChangeArrowheads="1"/>
          </p:cNvSpPr>
          <p:nvPr/>
        </p:nvSpPr>
        <p:spPr bwMode="auto">
          <a:xfrm>
            <a:off x="3399790" y="504703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7" name="Oval 74"/>
          <p:cNvSpPr>
            <a:spLocks noChangeArrowheads="1"/>
          </p:cNvSpPr>
          <p:nvPr/>
        </p:nvSpPr>
        <p:spPr bwMode="auto">
          <a:xfrm>
            <a:off x="3401456" y="511324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Oval 74"/>
          <p:cNvSpPr>
            <a:spLocks noChangeArrowheads="1"/>
          </p:cNvSpPr>
          <p:nvPr/>
        </p:nvSpPr>
        <p:spPr bwMode="auto">
          <a:xfrm>
            <a:off x="3545972"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Oval 74"/>
          <p:cNvSpPr>
            <a:spLocks noChangeArrowheads="1"/>
          </p:cNvSpPr>
          <p:nvPr/>
        </p:nvSpPr>
        <p:spPr bwMode="auto">
          <a:xfrm>
            <a:off x="361379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Oval 74"/>
          <p:cNvSpPr>
            <a:spLocks noChangeArrowheads="1"/>
          </p:cNvSpPr>
          <p:nvPr/>
        </p:nvSpPr>
        <p:spPr bwMode="auto">
          <a:xfrm>
            <a:off x="3685505" y="511324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Oval 74"/>
          <p:cNvSpPr>
            <a:spLocks noChangeArrowheads="1"/>
          </p:cNvSpPr>
          <p:nvPr/>
        </p:nvSpPr>
        <p:spPr bwMode="auto">
          <a:xfrm>
            <a:off x="3471280" y="504490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5" name="Oval 74"/>
          <p:cNvSpPr>
            <a:spLocks noChangeArrowheads="1"/>
          </p:cNvSpPr>
          <p:nvPr/>
        </p:nvSpPr>
        <p:spPr bwMode="auto">
          <a:xfrm>
            <a:off x="3688348" y="50436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6" name="Oval 74"/>
          <p:cNvSpPr>
            <a:spLocks noChangeArrowheads="1"/>
          </p:cNvSpPr>
          <p:nvPr/>
        </p:nvSpPr>
        <p:spPr bwMode="auto">
          <a:xfrm>
            <a:off x="3616169" y="504495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Oval 74"/>
          <p:cNvSpPr>
            <a:spLocks noChangeArrowheads="1"/>
          </p:cNvSpPr>
          <p:nvPr/>
        </p:nvSpPr>
        <p:spPr bwMode="auto">
          <a:xfrm>
            <a:off x="3471277" y="511467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8" name="Oval 74"/>
          <p:cNvSpPr>
            <a:spLocks noChangeArrowheads="1"/>
          </p:cNvSpPr>
          <p:nvPr/>
        </p:nvSpPr>
        <p:spPr bwMode="auto">
          <a:xfrm>
            <a:off x="3544574" y="51132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9" name="Text Box 156"/>
          <p:cNvSpPr txBox="1">
            <a:spLocks noChangeArrowheads="1"/>
          </p:cNvSpPr>
          <p:nvPr/>
        </p:nvSpPr>
        <p:spPr bwMode="auto">
          <a:xfrm rot="5400000">
            <a:off x="3257664" y="5308170"/>
            <a:ext cx="622286"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a:t>
            </a:r>
            <a:endParaRPr lang="en-US" altLang="en-US" sz="600" b="1" dirty="0">
              <a:solidFill>
                <a:srgbClr val="000000"/>
              </a:solidFill>
              <a:latin typeface="Calibri" pitchFamily="34" charset="0"/>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4"/>
          </p:cNvPr>
          <p:cNvPicPr>
            <a:picLocks noChangeAspect="1" noChangeArrowheads="1"/>
          </p:cNvPicPr>
          <p:nvPr/>
        </p:nvPicPr>
        <p:blipFill>
          <a:blip r:embed="rId5" cstate="print"/>
          <a:srcRect/>
          <a:stretch>
            <a:fillRect/>
          </a:stretch>
        </p:blipFill>
        <p:spPr bwMode="auto">
          <a:xfrm>
            <a:off x="4039845" y="5400262"/>
            <a:ext cx="57389" cy="83714"/>
          </a:xfrm>
          <a:prstGeom prst="rect">
            <a:avLst/>
          </a:prstGeom>
          <a:noFill/>
          <a:ln w="9525">
            <a:noFill/>
            <a:miter lim="800000"/>
            <a:headEnd/>
            <a:tailEnd/>
          </a:ln>
        </p:spPr>
      </p:pic>
      <p:cxnSp>
        <p:nvCxnSpPr>
          <p:cNvPr id="249" name="Straight Arrow Connector 248"/>
          <p:cNvCxnSpPr/>
          <p:nvPr/>
        </p:nvCxnSpPr>
        <p:spPr bwMode="auto">
          <a:xfrm flipV="1">
            <a:off x="3505650" y="4827130"/>
            <a:ext cx="4137" cy="191452"/>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pic>
        <p:nvPicPr>
          <p:cNvPr id="237" name="Picture 78" descr="CSM-rank">
            <a:hlinkClick r:id="rId4"/>
          </p:cNvPr>
          <p:cNvPicPr>
            <a:picLocks noChangeAspect="1" noChangeArrowheads="1"/>
          </p:cNvPicPr>
          <p:nvPr/>
        </p:nvPicPr>
        <p:blipFill>
          <a:blip r:embed="rId5" cstate="print"/>
          <a:srcRect/>
          <a:stretch>
            <a:fillRect/>
          </a:stretch>
        </p:blipFill>
        <p:spPr bwMode="auto">
          <a:xfrm>
            <a:off x="4076069" y="5807333"/>
            <a:ext cx="93564" cy="136483"/>
          </a:xfrm>
          <a:prstGeom prst="rect">
            <a:avLst/>
          </a:prstGeom>
          <a:noFill/>
          <a:ln w="9525">
            <a:noFill/>
            <a:miter lim="800000"/>
            <a:headEnd/>
            <a:tailEnd/>
          </a:ln>
        </p:spPr>
      </p:pic>
      <p:sp>
        <p:nvSpPr>
          <p:cNvPr id="162"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0"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3" name="Text Box 89"/>
          <p:cNvSpPr txBox="1">
            <a:spLocks noChangeArrowheads="1"/>
          </p:cNvSpPr>
          <p:nvPr/>
        </p:nvSpPr>
        <p:spPr bwMode="auto">
          <a:xfrm>
            <a:off x="5722350" y="1220439"/>
            <a:ext cx="2470150" cy="196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Pallbearer NCOIC lowers </a:t>
            </a:r>
            <a:r>
              <a:rPr lang="en-US" altLang="en-US" sz="1100" b="1" dirty="0">
                <a:solidFill>
                  <a:srgbClr val="000000"/>
                </a:solidFill>
                <a:latin typeface="+mn-lt"/>
              </a:rPr>
              <a:t>salute, then </a:t>
            </a:r>
            <a:r>
              <a:rPr lang="en-US" altLang="en-US" sz="1100" b="1" dirty="0" smtClean="0">
                <a:solidFill>
                  <a:srgbClr val="000000"/>
                </a:solidFill>
                <a:latin typeface="+mn-lt"/>
              </a:rPr>
              <a:t>call pallbearers to “Order Arms” then “Forward March” and march them up in line with the MAXXPRO.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Once pallbearers aligned with the MAXXPRO Pallbearer NCOIC call, “Mark time, March” “Bearers Halt”</a:t>
            </a:r>
          </a:p>
          <a:p>
            <a:pPr marL="0" indent="0" eaLnBrk="1" hangingPunct="1">
              <a:defRPr/>
            </a:pPr>
            <a:endParaRPr lang="en-US" altLang="en-US" sz="1100" b="1" dirty="0" smtClean="0">
              <a:solidFill>
                <a:srgbClr val="000000"/>
              </a:solidFill>
              <a:latin typeface="+mn-lt"/>
            </a:endParaRPr>
          </a:p>
          <a:p>
            <a:pPr marL="0" indent="0" eaLnBrk="1" hangingPunct="1">
              <a:defRPr/>
            </a:pPr>
            <a:endParaRPr lang="en-US" altLang="en-US" sz="1200" b="1" dirty="0" smtClean="0">
              <a:solidFill>
                <a:srgbClr val="000000"/>
              </a:solidFill>
            </a:endParaRPr>
          </a:p>
        </p:txBody>
      </p:sp>
      <p:sp>
        <p:nvSpPr>
          <p:cNvPr id="174" name="Oval 58"/>
          <p:cNvSpPr>
            <a:spLocks noChangeArrowheads="1"/>
          </p:cNvSpPr>
          <p:nvPr/>
        </p:nvSpPr>
        <p:spPr bwMode="auto">
          <a:xfrm rot="16072148">
            <a:off x="3280139" y="4943764"/>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0" name="Text Box 156"/>
          <p:cNvSpPr txBox="1">
            <a:spLocks noChangeArrowheads="1"/>
          </p:cNvSpPr>
          <p:nvPr/>
        </p:nvSpPr>
        <p:spPr bwMode="auto">
          <a:xfrm rot="5400000">
            <a:off x="2905520" y="5302067"/>
            <a:ext cx="8258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NCOIC</a:t>
            </a:r>
            <a:endParaRPr lang="en-US" altLang="en-US" sz="600" b="1" dirty="0">
              <a:solidFill>
                <a:srgbClr val="000000"/>
              </a:solidFill>
              <a:latin typeface="Calibri" pitchFamily="34" charset="0"/>
            </a:endParaRPr>
          </a:p>
        </p:txBody>
      </p:sp>
      <p:grpSp>
        <p:nvGrpSpPr>
          <p:cNvPr id="191" name="Group 14"/>
          <p:cNvGrpSpPr>
            <a:grpSpLocks/>
          </p:cNvGrpSpPr>
          <p:nvPr/>
        </p:nvGrpSpPr>
        <p:grpSpPr bwMode="auto">
          <a:xfrm>
            <a:off x="3882091" y="5510031"/>
            <a:ext cx="477895" cy="304575"/>
            <a:chOff x="4040581" y="5789783"/>
            <a:chExt cx="477951" cy="304534"/>
          </a:xfrm>
        </p:grpSpPr>
        <p:pic>
          <p:nvPicPr>
            <p:cNvPr id="192" name="Picture 78" descr="CSM-rank">
              <a:hlinkClick r:id="rId4"/>
            </p:cNvPr>
            <p:cNvPicPr>
              <a:picLocks noChangeAspect="1" noChangeArrowheads="1"/>
            </p:cNvPicPr>
            <p:nvPr/>
          </p:nvPicPr>
          <p:blipFill>
            <a:blip r:embed="rId5" cstate="print"/>
            <a:srcRect/>
            <a:stretch>
              <a:fillRect/>
            </a:stretch>
          </p:blipFill>
          <p:spPr bwMode="auto">
            <a:xfrm>
              <a:off x="4040581" y="5957852"/>
              <a:ext cx="93575" cy="136465"/>
            </a:xfrm>
            <a:prstGeom prst="rect">
              <a:avLst/>
            </a:prstGeom>
            <a:noFill/>
            <a:ln w="9525">
              <a:noFill/>
              <a:miter lim="800000"/>
              <a:headEnd/>
              <a:tailEnd/>
            </a:ln>
          </p:spPr>
        </p:pic>
        <p:grpSp>
          <p:nvGrpSpPr>
            <p:cNvPr id="193" name="Group 13"/>
            <p:cNvGrpSpPr>
              <a:grpSpLocks/>
            </p:cNvGrpSpPr>
            <p:nvPr/>
          </p:nvGrpSpPr>
          <p:grpSpPr bwMode="auto">
            <a:xfrm>
              <a:off x="4157480" y="5796502"/>
              <a:ext cx="361052" cy="117616"/>
              <a:chOff x="2824116" y="5333289"/>
              <a:chExt cx="361052" cy="117616"/>
            </a:xfrm>
          </p:grpSpPr>
          <p:sp>
            <p:nvSpPr>
              <p:cNvPr id="197"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8"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9"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0"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94"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5"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96" name="Picture 78" descr="CSM-rank">
              <a:hlinkClick r:id="rId4"/>
            </p:cNvPr>
            <p:cNvPicPr>
              <a:picLocks noChangeAspect="1" noChangeArrowheads="1"/>
            </p:cNvPicPr>
            <p:nvPr/>
          </p:nvPicPr>
          <p:blipFill>
            <a:blip r:embed="rId5" cstate="print"/>
            <a:srcRect/>
            <a:stretch>
              <a:fillRect/>
            </a:stretch>
          </p:blipFill>
          <p:spPr bwMode="auto">
            <a:xfrm>
              <a:off x="4042031" y="5789783"/>
              <a:ext cx="93575" cy="136465"/>
            </a:xfrm>
            <a:prstGeom prst="rect">
              <a:avLst/>
            </a:prstGeom>
            <a:noFill/>
            <a:ln w="9525">
              <a:noFill/>
              <a:miter lim="800000"/>
              <a:headEnd/>
              <a:tailEnd/>
            </a:ln>
          </p:spPr>
        </p:pic>
      </p:grpSp>
      <p:pic>
        <p:nvPicPr>
          <p:cNvPr id="201" name="Picture 154"/>
          <p:cNvPicPr>
            <a:picLocks noChangeAspect="1" noChangeArrowheads="1"/>
          </p:cNvPicPr>
          <p:nvPr/>
        </p:nvPicPr>
        <p:blipFill>
          <a:blip r:embed="rId6" cstate="print"/>
          <a:srcRect/>
          <a:stretch>
            <a:fillRect/>
          </a:stretch>
        </p:blipFill>
        <p:spPr bwMode="auto">
          <a:xfrm rot="10800000">
            <a:off x="3128576" y="4795258"/>
            <a:ext cx="240030" cy="107508"/>
          </a:xfrm>
          <a:prstGeom prst="rect">
            <a:avLst/>
          </a:prstGeom>
          <a:noFill/>
          <a:ln w="9525">
            <a:noFill/>
            <a:miter lim="800000"/>
            <a:headEnd/>
            <a:tailEnd/>
          </a:ln>
        </p:spPr>
      </p:pic>
      <p:sp>
        <p:nvSpPr>
          <p:cNvPr id="203"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3"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sp>
        <p:nvSpPr>
          <p:cNvPr id="164" name="Text Box 108"/>
          <p:cNvSpPr txBox="1">
            <a:spLocks noChangeArrowheads="1"/>
          </p:cNvSpPr>
          <p:nvPr/>
        </p:nvSpPr>
        <p:spPr bwMode="auto">
          <a:xfrm rot="21596418" flipH="1">
            <a:off x="2567651" y="4500244"/>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CHAPLAIN</a:t>
            </a:r>
            <a:endParaRPr lang="en-US" altLang="en-US" sz="800" b="1" dirty="0">
              <a:solidFill>
                <a:srgbClr val="000000"/>
              </a:solidFill>
              <a:latin typeface="Calibri" pitchFamily="34" charset="0"/>
            </a:endParaRPr>
          </a:p>
        </p:txBody>
      </p:sp>
      <p:grpSp>
        <p:nvGrpSpPr>
          <p:cNvPr id="167" name="Group 166"/>
          <p:cNvGrpSpPr/>
          <p:nvPr/>
        </p:nvGrpSpPr>
        <p:grpSpPr>
          <a:xfrm>
            <a:off x="3911160" y="5014020"/>
            <a:ext cx="1412085" cy="345648"/>
            <a:chOff x="3911160" y="5014020"/>
            <a:chExt cx="1412085" cy="345648"/>
          </a:xfrm>
        </p:grpSpPr>
        <p:sp>
          <p:nvSpPr>
            <p:cNvPr id="168" name="Text Box 100"/>
            <p:cNvSpPr txBox="1">
              <a:spLocks noChangeArrowheads="1"/>
            </p:cNvSpPr>
            <p:nvPr/>
          </p:nvSpPr>
          <p:spPr bwMode="auto">
            <a:xfrm>
              <a:off x="4256241" y="5014020"/>
              <a:ext cx="435246" cy="276999"/>
            </a:xfrm>
            <a:prstGeom prst="rect">
              <a:avLst/>
            </a:prstGeom>
            <a:noFill/>
            <a:ln w="9525">
              <a:noFill/>
              <a:miter lim="800000"/>
              <a:headEnd/>
              <a:tailEnd/>
            </a:ln>
          </p:spPr>
          <p:txBody>
            <a:bodyPr wrap="square">
              <a:spAutoFit/>
            </a:bodyPr>
            <a:lstStyle/>
            <a:p>
              <a:pPr eaLnBrk="1" hangingPunct="1"/>
              <a:r>
                <a:rPr lang="en-US" altLang="en-US" sz="600" b="1" dirty="0">
                  <a:solidFill>
                    <a:srgbClr val="000000"/>
                  </a:solidFill>
                  <a:latin typeface="Calibri" pitchFamily="34" charset="0"/>
                </a:rPr>
                <a:t>COLOR GUARD</a:t>
              </a:r>
            </a:p>
          </p:txBody>
        </p:sp>
        <p:sp>
          <p:nvSpPr>
            <p:cNvPr id="169"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2"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nvGrpSpPr>
            <p:cNvPr id="175" name="Group 174"/>
            <p:cNvGrpSpPr/>
            <p:nvPr/>
          </p:nvGrpSpPr>
          <p:grpSpPr>
            <a:xfrm>
              <a:off x="3911160" y="5047032"/>
              <a:ext cx="372626" cy="140483"/>
              <a:chOff x="4046527" y="5159974"/>
              <a:chExt cx="372626" cy="140483"/>
            </a:xfrm>
          </p:grpSpPr>
          <p:sp>
            <p:nvSpPr>
              <p:cNvPr id="176"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81" name="Picture 59"/>
              <p:cNvPicPr>
                <a:picLocks noChangeAspect="1" noChangeArrowheads="1"/>
              </p:cNvPicPr>
              <p:nvPr/>
            </p:nvPicPr>
            <p:blipFill>
              <a:blip r:embed="rId7" cstate="print"/>
              <a:srcRect/>
              <a:stretch>
                <a:fillRect/>
              </a:stretch>
            </p:blipFill>
            <p:spPr bwMode="auto">
              <a:xfrm rot="10800000">
                <a:off x="4239281" y="5159974"/>
                <a:ext cx="92729" cy="71567"/>
              </a:xfrm>
              <a:prstGeom prst="rect">
                <a:avLst/>
              </a:prstGeom>
              <a:noFill/>
              <a:ln w="9525">
                <a:noFill/>
                <a:miter lim="800000"/>
                <a:headEnd/>
                <a:tailEnd/>
              </a:ln>
            </p:spPr>
          </p:pic>
          <p:sp>
            <p:nvSpPr>
              <p:cNvPr id="182"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3"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4"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5"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6"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207"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208"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209"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grpSp>
      </p:grpSp>
      <p:grpSp>
        <p:nvGrpSpPr>
          <p:cNvPr id="210" name="Group 209"/>
          <p:cNvGrpSpPr/>
          <p:nvPr/>
        </p:nvGrpSpPr>
        <p:grpSpPr>
          <a:xfrm>
            <a:off x="4752436" y="2370630"/>
            <a:ext cx="533400" cy="348607"/>
            <a:chOff x="4720625" y="2588798"/>
            <a:chExt cx="533400" cy="348607"/>
          </a:xfrm>
        </p:grpSpPr>
        <p:sp>
          <p:nvSpPr>
            <p:cNvPr id="211"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212"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213"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214" name="Group 213"/>
          <p:cNvGrpSpPr/>
          <p:nvPr/>
        </p:nvGrpSpPr>
        <p:grpSpPr>
          <a:xfrm>
            <a:off x="2955507" y="2369309"/>
            <a:ext cx="801688" cy="349108"/>
            <a:chOff x="2946122" y="2704305"/>
            <a:chExt cx="801688" cy="349108"/>
          </a:xfrm>
        </p:grpSpPr>
        <p:sp>
          <p:nvSpPr>
            <p:cNvPr id="215"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16"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217" name="Group 20"/>
            <p:cNvGrpSpPr>
              <a:grpSpLocks/>
            </p:cNvGrpSpPr>
            <p:nvPr/>
          </p:nvGrpSpPr>
          <p:grpSpPr bwMode="auto">
            <a:xfrm>
              <a:off x="3328495" y="2857760"/>
              <a:ext cx="199021" cy="191501"/>
              <a:chOff x="3795175" y="3031583"/>
              <a:chExt cx="199300" cy="191501"/>
            </a:xfrm>
          </p:grpSpPr>
          <p:sp>
            <p:nvSpPr>
              <p:cNvPr id="218"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20"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21"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65"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14271463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 name="Picture 153" descr="Picture2"/>
          <p:cNvPicPr>
            <a:picLocks noChangeAspect="1" noChangeArrowheads="1"/>
          </p:cNvPicPr>
          <p:nvPr/>
        </p:nvPicPr>
        <p:blipFill>
          <a:blip r:embed="rId2" cstate="print"/>
          <a:srcRect/>
          <a:stretch>
            <a:fillRect/>
          </a:stretch>
        </p:blipFill>
        <p:spPr bwMode="auto">
          <a:xfrm>
            <a:off x="3025230" y="4772695"/>
            <a:ext cx="400050" cy="161925"/>
          </a:xfrm>
          <a:prstGeom prst="rect">
            <a:avLst/>
          </a:prstGeom>
          <a:noFill/>
          <a:ln w="9525">
            <a:noFill/>
            <a:miter lim="800000"/>
            <a:headEnd/>
            <a:tailEnd/>
          </a:ln>
        </p:spPr>
      </p:pic>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31808" name="Group 15"/>
            <p:cNvGrpSpPr>
              <a:grpSpLocks/>
            </p:cNvGrpSpPr>
            <p:nvPr/>
          </p:nvGrpSpPr>
          <p:grpSpPr bwMode="auto">
            <a:xfrm>
              <a:off x="3926593" y="4388381"/>
              <a:ext cx="1411063" cy="1407331"/>
              <a:chOff x="3979430" y="4637262"/>
              <a:chExt cx="1411230" cy="1407140"/>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grpSp>
            <p:nvGrpSpPr>
              <p:cNvPr id="31810" name="Group 60"/>
              <p:cNvGrpSpPr>
                <a:grpSpLocks/>
              </p:cNvGrpSpPr>
              <p:nvPr/>
            </p:nvGrpSpPr>
            <p:grpSpPr bwMode="auto">
              <a:xfrm>
                <a:off x="3979430" y="4637262"/>
                <a:ext cx="370959" cy="143115"/>
                <a:chOff x="2171" y="2081"/>
                <a:chExt cx="576" cy="208"/>
              </a:xfrm>
            </p:grpSpPr>
            <p:sp>
              <p:nvSpPr>
                <p:cNvPr id="31828" name="Rectangle 47"/>
                <p:cNvSpPr>
                  <a:spLocks noChangeArrowheads="1"/>
                </p:cNvSpPr>
                <p:nvPr/>
              </p:nvSpPr>
              <p:spPr bwMode="auto">
                <a:xfrm>
                  <a:off x="2171"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29" name="Rectangle 48"/>
                <p:cNvSpPr>
                  <a:spLocks noChangeArrowheads="1"/>
                </p:cNvSpPr>
                <p:nvPr/>
              </p:nvSpPr>
              <p:spPr bwMode="auto">
                <a:xfrm>
                  <a:off x="2315"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1" name="Rectangle 50"/>
                <p:cNvSpPr>
                  <a:spLocks noChangeArrowheads="1"/>
                </p:cNvSpPr>
                <p:nvPr/>
              </p:nvSpPr>
              <p:spPr bwMode="auto">
                <a:xfrm>
                  <a:off x="2603"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2" name="Line 51"/>
                <p:cNvSpPr>
                  <a:spLocks noChangeShapeType="1"/>
                </p:cNvSpPr>
                <p:nvPr/>
              </p:nvSpPr>
              <p:spPr bwMode="auto">
                <a:xfrm>
                  <a:off x="2171" y="2190"/>
                  <a:ext cx="144" cy="96"/>
                </a:xfrm>
                <a:prstGeom prst="line">
                  <a:avLst/>
                </a:prstGeom>
                <a:noFill/>
                <a:ln w="9525">
                  <a:solidFill>
                    <a:schemeClr val="tx1"/>
                  </a:solidFill>
                  <a:round/>
                  <a:headEnd/>
                  <a:tailEnd/>
                </a:ln>
              </p:spPr>
              <p:txBody>
                <a:bodyPr/>
                <a:lstStyle/>
                <a:p>
                  <a:endParaRPr lang="en-US"/>
                </a:p>
              </p:txBody>
            </p:sp>
            <p:sp>
              <p:nvSpPr>
                <p:cNvPr id="31833" name="Line 52"/>
                <p:cNvSpPr>
                  <a:spLocks noChangeShapeType="1"/>
                </p:cNvSpPr>
                <p:nvPr/>
              </p:nvSpPr>
              <p:spPr bwMode="auto">
                <a:xfrm flipH="1">
                  <a:off x="2171" y="2190"/>
                  <a:ext cx="144" cy="96"/>
                </a:xfrm>
                <a:prstGeom prst="line">
                  <a:avLst/>
                </a:prstGeom>
                <a:noFill/>
                <a:ln w="9525">
                  <a:solidFill>
                    <a:schemeClr val="tx1"/>
                  </a:solidFill>
                  <a:round/>
                  <a:headEnd/>
                  <a:tailEnd/>
                </a:ln>
              </p:spPr>
              <p:txBody>
                <a:bodyPr/>
                <a:lstStyle/>
                <a:p>
                  <a:endParaRPr lang="en-US"/>
                </a:p>
              </p:txBody>
            </p:sp>
            <p:sp>
              <p:nvSpPr>
                <p:cNvPr id="31834" name="Line 53"/>
                <p:cNvSpPr>
                  <a:spLocks noChangeShapeType="1"/>
                </p:cNvSpPr>
                <p:nvPr/>
              </p:nvSpPr>
              <p:spPr bwMode="auto">
                <a:xfrm>
                  <a:off x="2603" y="2188"/>
                  <a:ext cx="144" cy="96"/>
                </a:xfrm>
                <a:prstGeom prst="line">
                  <a:avLst/>
                </a:prstGeom>
                <a:noFill/>
                <a:ln w="9525">
                  <a:solidFill>
                    <a:schemeClr val="tx1"/>
                  </a:solidFill>
                  <a:round/>
                  <a:headEnd/>
                  <a:tailEnd/>
                </a:ln>
              </p:spPr>
              <p:txBody>
                <a:bodyPr/>
                <a:lstStyle/>
                <a:p>
                  <a:endParaRPr lang="en-US"/>
                </a:p>
              </p:txBody>
            </p:sp>
            <p:sp>
              <p:nvSpPr>
                <p:cNvPr id="31835" name="Line 54"/>
                <p:cNvSpPr>
                  <a:spLocks noChangeShapeType="1"/>
                </p:cNvSpPr>
                <p:nvPr/>
              </p:nvSpPr>
              <p:spPr bwMode="auto">
                <a:xfrm flipH="1">
                  <a:off x="2597" y="2193"/>
                  <a:ext cx="144" cy="96"/>
                </a:xfrm>
                <a:prstGeom prst="line">
                  <a:avLst/>
                </a:prstGeom>
                <a:noFill/>
                <a:ln w="9525">
                  <a:solidFill>
                    <a:schemeClr val="tx1"/>
                  </a:solidFill>
                  <a:round/>
                  <a:headEnd/>
                  <a:tailEnd/>
                </a:ln>
              </p:spPr>
              <p:txBody>
                <a:bodyPr/>
                <a:lstStyle/>
                <a:p>
                  <a:endParaRPr lang="en-US"/>
                </a:p>
              </p:txBody>
            </p:sp>
            <p:sp>
              <p:nvSpPr>
                <p:cNvPr id="31838" name="Rectangle 57"/>
                <p:cNvSpPr>
                  <a:spLocks noChangeArrowheads="1"/>
                </p:cNvSpPr>
                <p:nvPr/>
              </p:nvSpPr>
              <p:spPr bwMode="auto">
                <a:xfrm>
                  <a:off x="2330" y="2100"/>
                  <a:ext cx="114" cy="67"/>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31839" name="Picture 59"/>
                <p:cNvPicPr>
                  <a:picLocks noChangeAspect="1" noChangeArrowheads="1"/>
                </p:cNvPicPr>
                <p:nvPr/>
              </p:nvPicPr>
              <p:blipFill>
                <a:blip r:embed="rId4" cstate="print"/>
                <a:srcRect/>
                <a:stretch>
                  <a:fillRect/>
                </a:stretch>
              </p:blipFill>
              <p:spPr bwMode="auto">
                <a:xfrm rot="10800000">
                  <a:off x="2465" y="2081"/>
                  <a:ext cx="144" cy="103"/>
                </a:xfrm>
                <a:prstGeom prst="rect">
                  <a:avLst/>
                </a:prstGeom>
                <a:noFill/>
                <a:ln w="9525">
                  <a:noFill/>
                  <a:miter lim="800000"/>
                  <a:headEnd/>
                  <a:tailEnd/>
                </a:ln>
              </p:spPr>
            </p:pic>
            <p:sp>
              <p:nvSpPr>
                <p:cNvPr id="31830" name="Rectangle 49"/>
                <p:cNvSpPr>
                  <a:spLocks noChangeArrowheads="1"/>
                </p:cNvSpPr>
                <p:nvPr/>
              </p:nvSpPr>
              <p:spPr bwMode="auto">
                <a:xfrm>
                  <a:off x="2459"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4132300" y="4862099"/>
                <a:ext cx="80207" cy="64219"/>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5"/>
              </p:cNvPr>
              <p:cNvPicPr>
                <a:picLocks noChangeAspect="1" noChangeArrowheads="1"/>
              </p:cNvPicPr>
              <p:nvPr/>
            </p:nvPicPr>
            <p:blipFill>
              <a:blip r:embed="rId6"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5"/>
              </p:cNvPr>
              <p:cNvPicPr>
                <a:picLocks noChangeAspect="1" noChangeArrowheads="1"/>
              </p:cNvPicPr>
              <p:nvPr/>
            </p:nvPicPr>
            <p:blipFill>
              <a:blip r:embed="rId6"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2"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66" name="Oval 74"/>
          <p:cNvSpPr>
            <a:spLocks noChangeArrowheads="1"/>
          </p:cNvSpPr>
          <p:nvPr/>
        </p:nvSpPr>
        <p:spPr bwMode="auto">
          <a:xfrm>
            <a:off x="3415595" y="478092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7" name="Oval 74"/>
          <p:cNvSpPr>
            <a:spLocks noChangeArrowheads="1"/>
          </p:cNvSpPr>
          <p:nvPr/>
        </p:nvSpPr>
        <p:spPr bwMode="auto">
          <a:xfrm>
            <a:off x="3416295" y="4844086"/>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Oval 74"/>
          <p:cNvSpPr>
            <a:spLocks noChangeArrowheads="1"/>
          </p:cNvSpPr>
          <p:nvPr/>
        </p:nvSpPr>
        <p:spPr bwMode="auto">
          <a:xfrm>
            <a:off x="3561777" y="477879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Oval 74"/>
          <p:cNvSpPr>
            <a:spLocks noChangeArrowheads="1"/>
          </p:cNvSpPr>
          <p:nvPr/>
        </p:nvSpPr>
        <p:spPr bwMode="auto">
          <a:xfrm>
            <a:off x="3628636" y="484552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Oval 74"/>
          <p:cNvSpPr>
            <a:spLocks noChangeArrowheads="1"/>
          </p:cNvSpPr>
          <p:nvPr/>
        </p:nvSpPr>
        <p:spPr bwMode="auto">
          <a:xfrm>
            <a:off x="3487085" y="477879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6" name="Oval 74"/>
          <p:cNvSpPr>
            <a:spLocks noChangeArrowheads="1"/>
          </p:cNvSpPr>
          <p:nvPr/>
        </p:nvSpPr>
        <p:spPr bwMode="auto">
          <a:xfrm>
            <a:off x="3631974" y="477884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Oval 74"/>
          <p:cNvSpPr>
            <a:spLocks noChangeArrowheads="1"/>
          </p:cNvSpPr>
          <p:nvPr/>
        </p:nvSpPr>
        <p:spPr bwMode="auto">
          <a:xfrm>
            <a:off x="3486116" y="484552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8" name="Oval 74"/>
          <p:cNvSpPr>
            <a:spLocks noChangeArrowheads="1"/>
          </p:cNvSpPr>
          <p:nvPr/>
        </p:nvSpPr>
        <p:spPr bwMode="auto">
          <a:xfrm>
            <a:off x="3559413" y="484408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5"/>
          </p:cNvPr>
          <p:cNvPicPr>
            <a:picLocks noChangeAspect="1" noChangeArrowheads="1"/>
          </p:cNvPicPr>
          <p:nvPr/>
        </p:nvPicPr>
        <p:blipFill>
          <a:blip r:embed="rId6"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5"/>
          </p:cNvPr>
          <p:cNvPicPr>
            <a:picLocks noChangeAspect="1" noChangeArrowheads="1"/>
          </p:cNvPicPr>
          <p:nvPr/>
        </p:nvPicPr>
        <p:blipFill>
          <a:blip r:embed="rId6"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5"/>
          </p:cNvPr>
          <p:cNvPicPr>
            <a:picLocks noChangeAspect="1" noChangeArrowheads="1"/>
          </p:cNvPicPr>
          <p:nvPr/>
        </p:nvPicPr>
        <p:blipFill>
          <a:blip r:embed="rId6" cstate="print"/>
          <a:srcRect/>
          <a:stretch>
            <a:fillRect/>
          </a:stretch>
        </p:blipFill>
        <p:spPr bwMode="auto">
          <a:xfrm>
            <a:off x="4076069" y="5807333"/>
            <a:ext cx="93564" cy="136483"/>
          </a:xfrm>
          <a:prstGeom prst="rect">
            <a:avLst/>
          </a:prstGeom>
          <a:noFill/>
          <a:ln w="9525">
            <a:noFill/>
            <a:miter lim="800000"/>
            <a:headEnd/>
            <a:tailEnd/>
          </a:ln>
        </p:spPr>
      </p:pic>
      <p:sp>
        <p:nvSpPr>
          <p:cNvPr id="156" name="Oval 74"/>
          <p:cNvSpPr>
            <a:spLocks noChangeArrowheads="1"/>
          </p:cNvSpPr>
          <p:nvPr/>
        </p:nvSpPr>
        <p:spPr bwMode="auto">
          <a:xfrm>
            <a:off x="3695312" y="4843936"/>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7" name="Oval 74"/>
          <p:cNvSpPr>
            <a:spLocks noChangeArrowheads="1"/>
          </p:cNvSpPr>
          <p:nvPr/>
        </p:nvSpPr>
        <p:spPr bwMode="auto">
          <a:xfrm>
            <a:off x="3695312" y="477879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8"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61"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62"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0" name="Text Box 89"/>
          <p:cNvSpPr txBox="1">
            <a:spLocks noChangeArrowheads="1"/>
          </p:cNvSpPr>
          <p:nvPr/>
        </p:nvSpPr>
        <p:spPr bwMode="auto">
          <a:xfrm>
            <a:off x="5441857" y="1042356"/>
            <a:ext cx="2827757" cy="567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Once the pallbearers </a:t>
            </a:r>
            <a:r>
              <a:rPr lang="en-US" altLang="en-US" sz="1100" b="1" dirty="0">
                <a:solidFill>
                  <a:srgbClr val="000000"/>
                </a:solidFill>
                <a:latin typeface="+mn-lt"/>
              </a:rPr>
              <a:t>have been halted at the back of the </a:t>
            </a:r>
            <a:r>
              <a:rPr lang="en-US" altLang="en-US" sz="1100" b="1" dirty="0" smtClean="0">
                <a:solidFill>
                  <a:srgbClr val="000000"/>
                </a:solidFill>
                <a:latin typeface="+mn-lt"/>
              </a:rPr>
              <a:t>MAXXPRO, </a:t>
            </a:r>
            <a:r>
              <a:rPr lang="en-US" altLang="en-US" sz="1100" b="1" dirty="0">
                <a:solidFill>
                  <a:srgbClr val="000000"/>
                </a:solidFill>
                <a:latin typeface="+mn-lt"/>
              </a:rPr>
              <a:t>the </a:t>
            </a:r>
            <a:r>
              <a:rPr lang="en-US" altLang="en-US" sz="1100" b="1" dirty="0" smtClean="0">
                <a:solidFill>
                  <a:srgbClr val="000000"/>
                </a:solidFill>
                <a:latin typeface="+mn-lt"/>
              </a:rPr>
              <a:t>Pallbearer NCOIC </a:t>
            </a:r>
            <a:r>
              <a:rPr lang="en-US" altLang="en-US" sz="1100" b="1" dirty="0">
                <a:solidFill>
                  <a:srgbClr val="000000"/>
                </a:solidFill>
                <a:latin typeface="+mn-lt"/>
              </a:rPr>
              <a:t>will give the command </a:t>
            </a:r>
            <a:r>
              <a:rPr lang="en-US" altLang="en-US" sz="1100" b="1" dirty="0" smtClean="0">
                <a:solidFill>
                  <a:srgbClr val="000000"/>
                </a:solidFill>
                <a:latin typeface="+mn-lt"/>
              </a:rPr>
              <a:t>“Center, Face</a:t>
            </a:r>
            <a:r>
              <a:rPr lang="en-US" altLang="en-US" sz="1100" b="1" dirty="0">
                <a:solidFill>
                  <a:srgbClr val="000000"/>
                </a:solidFill>
                <a:latin typeface="+mn-lt"/>
              </a:rPr>
              <a:t>”. </a:t>
            </a:r>
            <a:endParaRPr lang="en-US" altLang="en-US" sz="1100" b="1" dirty="0" smtClean="0">
              <a:solidFill>
                <a:srgbClr val="000000"/>
              </a:solidFill>
              <a:latin typeface="+mn-lt"/>
            </a:endParaRPr>
          </a:p>
          <a:p>
            <a:pPr marL="0" indent="0" eaLnBrk="1" hangingPunct="1">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After </a:t>
            </a:r>
            <a:r>
              <a:rPr lang="en-US" altLang="en-US" sz="1100" b="1" dirty="0">
                <a:solidFill>
                  <a:srgbClr val="000000"/>
                </a:solidFill>
                <a:latin typeface="+mn-lt"/>
              </a:rPr>
              <a:t>the pallbearers are in place, the Ceremony NCOIC will then give the command “Color Guard, Forward </a:t>
            </a:r>
            <a:r>
              <a:rPr lang="en-US" altLang="en-US" sz="1100" b="1" dirty="0" smtClean="0">
                <a:solidFill>
                  <a:srgbClr val="000000"/>
                </a:solidFill>
                <a:latin typeface="+mn-lt"/>
              </a:rPr>
              <a:t>March.” </a:t>
            </a:r>
            <a:r>
              <a:rPr lang="en-US" altLang="en-US" sz="1100" b="1" dirty="0">
                <a:solidFill>
                  <a:srgbClr val="000000"/>
                </a:solidFill>
                <a:latin typeface="+mn-lt"/>
              </a:rPr>
              <a:t>T</a:t>
            </a:r>
            <a:r>
              <a:rPr lang="en-US" altLang="en-US" sz="1100" b="1" dirty="0" smtClean="0">
                <a:solidFill>
                  <a:srgbClr val="000000"/>
                </a:solidFill>
                <a:latin typeface="+mn-lt"/>
              </a:rPr>
              <a:t>he </a:t>
            </a:r>
            <a:r>
              <a:rPr lang="en-US" altLang="en-US" sz="1100" b="1" dirty="0">
                <a:solidFill>
                  <a:srgbClr val="000000"/>
                </a:solidFill>
                <a:latin typeface="+mn-lt"/>
              </a:rPr>
              <a:t>Color Guard and c</a:t>
            </a:r>
            <a:r>
              <a:rPr lang="en-US" altLang="en-US" sz="1100" b="1" dirty="0" smtClean="0">
                <a:solidFill>
                  <a:srgbClr val="000000"/>
                </a:solidFill>
                <a:latin typeface="+mn-lt"/>
              </a:rPr>
              <a:t>haplain move </a:t>
            </a:r>
            <a:r>
              <a:rPr lang="en-US" altLang="en-US" sz="1100" b="1" dirty="0">
                <a:solidFill>
                  <a:srgbClr val="000000"/>
                </a:solidFill>
                <a:latin typeface="+mn-lt"/>
              </a:rPr>
              <a:t>forward and position themselves beyond the pallbearers. </a:t>
            </a:r>
            <a:r>
              <a:rPr lang="en-US" altLang="en-US" sz="1100" b="1" dirty="0" smtClean="0">
                <a:solidFill>
                  <a:srgbClr val="000000"/>
                </a:solidFill>
                <a:latin typeface="+mn-lt"/>
              </a:rPr>
              <a:t>After colors halt, chaplain does an about face facing the VIP’s and center behind the colors.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Ceremony NCOIC will call the whole ceremony to “Present, Arms.” Formation NCOs sound off platoon to present arms.</a:t>
            </a:r>
          </a:p>
          <a:p>
            <a:pPr marL="0" indent="0" eaLnBrk="1" hangingPunct="1">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Pallbearer NCOIC lowers salute and call the pallbearers to “Order, Arms.” The </a:t>
            </a:r>
            <a:r>
              <a:rPr lang="en-US" altLang="en-US" sz="1100" b="1" dirty="0">
                <a:solidFill>
                  <a:srgbClr val="000000"/>
                </a:solidFill>
                <a:latin typeface="+mn-lt"/>
              </a:rPr>
              <a:t>P</a:t>
            </a:r>
            <a:r>
              <a:rPr lang="en-US" altLang="en-US" sz="1100" b="1" dirty="0" smtClean="0">
                <a:solidFill>
                  <a:srgbClr val="000000"/>
                </a:solidFill>
                <a:latin typeface="+mn-lt"/>
              </a:rPr>
              <a:t>allbearer NCOIC commands, “Ready, Step” two soldiers from the end will move in to grab hero case.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 A series </a:t>
            </a:r>
            <a:r>
              <a:rPr lang="en-US" altLang="en-US" sz="1100" b="1" dirty="0">
                <a:solidFill>
                  <a:srgbClr val="000000"/>
                </a:solidFill>
                <a:latin typeface="+mn-lt"/>
              </a:rPr>
              <a:t>of 4 commands of “Ready, Pull” </a:t>
            </a:r>
            <a:r>
              <a:rPr lang="en-US" altLang="en-US" sz="1100" b="1" dirty="0" smtClean="0">
                <a:solidFill>
                  <a:srgbClr val="000000"/>
                </a:solidFill>
                <a:latin typeface="+mn-lt"/>
              </a:rPr>
              <a:t>until hero case </a:t>
            </a:r>
            <a:r>
              <a:rPr lang="en-US" altLang="en-US" sz="1100" b="1" dirty="0">
                <a:solidFill>
                  <a:srgbClr val="000000"/>
                </a:solidFill>
                <a:latin typeface="+mn-lt"/>
              </a:rPr>
              <a:t>has been removed from the back of the </a:t>
            </a:r>
            <a:r>
              <a:rPr lang="en-US" altLang="en-US" sz="1100" b="1" dirty="0" smtClean="0">
                <a:solidFill>
                  <a:srgbClr val="000000"/>
                </a:solidFill>
                <a:latin typeface="+mn-lt"/>
              </a:rPr>
              <a:t>MAXXPRO. The Pallbearer NCOIC command </a:t>
            </a:r>
            <a:r>
              <a:rPr lang="en-US" altLang="en-US" sz="1100" b="1" dirty="0">
                <a:solidFill>
                  <a:srgbClr val="000000"/>
                </a:solidFill>
                <a:latin typeface="+mn-lt"/>
              </a:rPr>
              <a:t>“Ready, </a:t>
            </a:r>
            <a:r>
              <a:rPr lang="en-US" altLang="en-US" sz="1100" b="1" dirty="0" smtClean="0">
                <a:solidFill>
                  <a:srgbClr val="000000"/>
                </a:solidFill>
                <a:latin typeface="+mn-lt"/>
              </a:rPr>
              <a:t>Step” bearers step away from MAXXPRO and automatically lowers hero case. Two soldiers initiated the grab will break away. </a:t>
            </a:r>
            <a:endParaRPr lang="en-US" altLang="en-US" sz="1100" b="1" dirty="0">
              <a:solidFill>
                <a:srgbClr val="000000"/>
              </a:solidFill>
              <a:latin typeface="+mn-lt"/>
            </a:endParaRPr>
          </a:p>
          <a:p>
            <a:pPr marL="0" indent="0" eaLnBrk="1" hangingPunct="1">
              <a:defRPr/>
            </a:pPr>
            <a:endParaRPr lang="en-US" altLang="en-US" sz="1100" b="1" dirty="0">
              <a:solidFill>
                <a:srgbClr val="000000"/>
              </a:solidFill>
              <a:latin typeface="+mn-lt"/>
            </a:endParaRPr>
          </a:p>
          <a:p>
            <a:pPr marL="0" indent="0" eaLnBrk="1" hangingPunct="1">
              <a:defRPr/>
            </a:pPr>
            <a:endParaRPr lang="en-US" altLang="en-US" sz="1100" b="1" dirty="0">
              <a:solidFill>
                <a:srgbClr val="000000"/>
              </a:solidFill>
              <a:latin typeface="+mn-lt"/>
            </a:endParaRPr>
          </a:p>
        </p:txBody>
      </p:sp>
      <p:sp>
        <p:nvSpPr>
          <p:cNvPr id="171"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72" name="Picture 154"/>
          <p:cNvPicPr>
            <a:picLocks noChangeAspect="1" noChangeArrowheads="1"/>
          </p:cNvPicPr>
          <p:nvPr/>
        </p:nvPicPr>
        <p:blipFill>
          <a:blip r:embed="rId7" cstate="print"/>
          <a:srcRect/>
          <a:stretch>
            <a:fillRect/>
          </a:stretch>
        </p:blipFill>
        <p:spPr bwMode="auto">
          <a:xfrm rot="10800000">
            <a:off x="3128576" y="4795258"/>
            <a:ext cx="240030" cy="107508"/>
          </a:xfrm>
          <a:prstGeom prst="rect">
            <a:avLst/>
          </a:prstGeom>
          <a:noFill/>
          <a:ln w="9525">
            <a:noFill/>
            <a:miter lim="800000"/>
            <a:headEnd/>
            <a:tailEnd/>
          </a:ln>
        </p:spPr>
      </p:pic>
      <p:sp>
        <p:nvSpPr>
          <p:cNvPr id="174" name="Oval 58"/>
          <p:cNvSpPr>
            <a:spLocks noChangeArrowheads="1"/>
          </p:cNvSpPr>
          <p:nvPr/>
        </p:nvSpPr>
        <p:spPr bwMode="auto">
          <a:xfrm rot="16072148">
            <a:off x="3280139" y="4943764"/>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5" name="Text Box 156"/>
          <p:cNvSpPr txBox="1">
            <a:spLocks noChangeArrowheads="1"/>
          </p:cNvSpPr>
          <p:nvPr/>
        </p:nvSpPr>
        <p:spPr bwMode="auto">
          <a:xfrm rot="5400000">
            <a:off x="2905520" y="5302067"/>
            <a:ext cx="825867"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PALL BEARER NCOIC</a:t>
            </a:r>
            <a:endParaRPr lang="en-US" altLang="en-US" sz="600" b="1" dirty="0">
              <a:solidFill>
                <a:srgbClr val="000000"/>
              </a:solidFill>
              <a:latin typeface="Calibri" pitchFamily="34" charset="0"/>
            </a:endParaRPr>
          </a:p>
        </p:txBody>
      </p:sp>
      <p:grpSp>
        <p:nvGrpSpPr>
          <p:cNvPr id="176" name="Group 14"/>
          <p:cNvGrpSpPr>
            <a:grpSpLocks/>
          </p:cNvGrpSpPr>
          <p:nvPr/>
        </p:nvGrpSpPr>
        <p:grpSpPr bwMode="auto">
          <a:xfrm>
            <a:off x="3882091" y="5510031"/>
            <a:ext cx="477895" cy="304575"/>
            <a:chOff x="4040581" y="5789783"/>
            <a:chExt cx="477951" cy="304534"/>
          </a:xfrm>
        </p:grpSpPr>
        <p:pic>
          <p:nvPicPr>
            <p:cNvPr id="180" name="Picture 78" descr="CSM-rank">
              <a:hlinkClick r:id="rId5"/>
            </p:cNvPr>
            <p:cNvPicPr>
              <a:picLocks noChangeAspect="1" noChangeArrowheads="1"/>
            </p:cNvPicPr>
            <p:nvPr/>
          </p:nvPicPr>
          <p:blipFill>
            <a:blip r:embed="rId6" cstate="print"/>
            <a:srcRect/>
            <a:stretch>
              <a:fillRect/>
            </a:stretch>
          </p:blipFill>
          <p:spPr bwMode="auto">
            <a:xfrm>
              <a:off x="4040581" y="5957852"/>
              <a:ext cx="93575" cy="136465"/>
            </a:xfrm>
            <a:prstGeom prst="rect">
              <a:avLst/>
            </a:prstGeom>
            <a:noFill/>
            <a:ln w="9525">
              <a:noFill/>
              <a:miter lim="800000"/>
              <a:headEnd/>
              <a:tailEnd/>
            </a:ln>
          </p:spPr>
        </p:pic>
        <p:grpSp>
          <p:nvGrpSpPr>
            <p:cNvPr id="185" name="Group 13"/>
            <p:cNvGrpSpPr>
              <a:grpSpLocks/>
            </p:cNvGrpSpPr>
            <p:nvPr/>
          </p:nvGrpSpPr>
          <p:grpSpPr bwMode="auto">
            <a:xfrm>
              <a:off x="4157480" y="5796502"/>
              <a:ext cx="361052" cy="117616"/>
              <a:chOff x="2824116" y="5333289"/>
              <a:chExt cx="361052" cy="117616"/>
            </a:xfrm>
          </p:grpSpPr>
          <p:sp>
            <p:nvSpPr>
              <p:cNvPr id="192"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3"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4"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5"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89"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0"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91" name="Picture 78" descr="CSM-rank">
              <a:hlinkClick r:id="rId5"/>
            </p:cNvPr>
            <p:cNvPicPr>
              <a:picLocks noChangeAspect="1" noChangeArrowheads="1"/>
            </p:cNvPicPr>
            <p:nvPr/>
          </p:nvPicPr>
          <p:blipFill>
            <a:blip r:embed="rId6" cstate="print"/>
            <a:srcRect/>
            <a:stretch>
              <a:fillRect/>
            </a:stretch>
          </p:blipFill>
          <p:spPr bwMode="auto">
            <a:xfrm>
              <a:off x="4042031" y="5789783"/>
              <a:ext cx="93575" cy="136465"/>
            </a:xfrm>
            <a:prstGeom prst="rect">
              <a:avLst/>
            </a:prstGeom>
            <a:noFill/>
            <a:ln w="9525">
              <a:noFill/>
              <a:miter lim="800000"/>
              <a:headEnd/>
              <a:tailEnd/>
            </a:ln>
          </p:spPr>
        </p:pic>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3" name="Group 2"/>
          <p:cNvGrpSpPr/>
          <p:nvPr/>
        </p:nvGrpSpPr>
        <p:grpSpPr>
          <a:xfrm>
            <a:off x="4696291" y="5050297"/>
            <a:ext cx="626954" cy="309371"/>
            <a:chOff x="4696291" y="5050297"/>
            <a:chExt cx="626954" cy="309371"/>
          </a:xfrm>
        </p:grpSpPr>
        <p:sp>
          <p:nvSpPr>
            <p:cNvPr id="159"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4"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grpSp>
        <p:nvGrpSpPr>
          <p:cNvPr id="308" name="Group 307"/>
          <p:cNvGrpSpPr/>
          <p:nvPr/>
        </p:nvGrpSpPr>
        <p:grpSpPr>
          <a:xfrm>
            <a:off x="4752436" y="2370630"/>
            <a:ext cx="533400" cy="348607"/>
            <a:chOff x="4720625" y="2588798"/>
            <a:chExt cx="533400" cy="348607"/>
          </a:xfrm>
        </p:grpSpPr>
        <p:sp>
          <p:nvSpPr>
            <p:cNvPr id="320"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321"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2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323" name="Group 322"/>
          <p:cNvGrpSpPr/>
          <p:nvPr/>
        </p:nvGrpSpPr>
        <p:grpSpPr>
          <a:xfrm>
            <a:off x="2955507" y="2369309"/>
            <a:ext cx="801688" cy="349108"/>
            <a:chOff x="2946122" y="2704305"/>
            <a:chExt cx="801688" cy="349108"/>
          </a:xfrm>
        </p:grpSpPr>
        <p:sp>
          <p:nvSpPr>
            <p:cNvPr id="32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2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326" name="Group 20"/>
            <p:cNvGrpSpPr>
              <a:grpSpLocks/>
            </p:cNvGrpSpPr>
            <p:nvPr/>
          </p:nvGrpSpPr>
          <p:grpSpPr bwMode="auto">
            <a:xfrm>
              <a:off x="3328495" y="2857760"/>
              <a:ext cx="199021" cy="191501"/>
              <a:chOff x="3795175" y="3031583"/>
              <a:chExt cx="199300" cy="191501"/>
            </a:xfrm>
          </p:grpSpPr>
          <p:sp>
            <p:nvSpPr>
              <p:cNvPr id="327"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328"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329"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63"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36214620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31808" name="Group 15"/>
            <p:cNvGrpSpPr>
              <a:grpSpLocks/>
            </p:cNvGrpSpPr>
            <p:nvPr/>
          </p:nvGrpSpPr>
          <p:grpSpPr bwMode="auto">
            <a:xfrm>
              <a:off x="3926594" y="4388378"/>
              <a:ext cx="1411063" cy="1407330"/>
              <a:chOff x="3979430" y="4637262"/>
              <a:chExt cx="1411230" cy="1407140"/>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grpSp>
            <p:nvGrpSpPr>
              <p:cNvPr id="31810" name="Group 60"/>
              <p:cNvGrpSpPr>
                <a:grpSpLocks/>
              </p:cNvGrpSpPr>
              <p:nvPr/>
            </p:nvGrpSpPr>
            <p:grpSpPr bwMode="auto">
              <a:xfrm>
                <a:off x="3979430" y="4637262"/>
                <a:ext cx="370959" cy="143115"/>
                <a:chOff x="2171" y="2081"/>
                <a:chExt cx="576" cy="208"/>
              </a:xfrm>
            </p:grpSpPr>
            <p:sp>
              <p:nvSpPr>
                <p:cNvPr id="31828" name="Rectangle 47"/>
                <p:cNvSpPr>
                  <a:spLocks noChangeArrowheads="1"/>
                </p:cNvSpPr>
                <p:nvPr/>
              </p:nvSpPr>
              <p:spPr bwMode="auto">
                <a:xfrm>
                  <a:off x="2171"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29" name="Rectangle 48"/>
                <p:cNvSpPr>
                  <a:spLocks noChangeArrowheads="1"/>
                </p:cNvSpPr>
                <p:nvPr/>
              </p:nvSpPr>
              <p:spPr bwMode="auto">
                <a:xfrm>
                  <a:off x="2315"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1" name="Rectangle 50"/>
                <p:cNvSpPr>
                  <a:spLocks noChangeArrowheads="1"/>
                </p:cNvSpPr>
                <p:nvPr/>
              </p:nvSpPr>
              <p:spPr bwMode="auto">
                <a:xfrm>
                  <a:off x="2603"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2" name="Line 51"/>
                <p:cNvSpPr>
                  <a:spLocks noChangeShapeType="1"/>
                </p:cNvSpPr>
                <p:nvPr/>
              </p:nvSpPr>
              <p:spPr bwMode="auto">
                <a:xfrm>
                  <a:off x="2171" y="2190"/>
                  <a:ext cx="144" cy="96"/>
                </a:xfrm>
                <a:prstGeom prst="line">
                  <a:avLst/>
                </a:prstGeom>
                <a:noFill/>
                <a:ln w="9525">
                  <a:solidFill>
                    <a:schemeClr val="tx1"/>
                  </a:solidFill>
                  <a:round/>
                  <a:headEnd/>
                  <a:tailEnd/>
                </a:ln>
              </p:spPr>
              <p:txBody>
                <a:bodyPr/>
                <a:lstStyle/>
                <a:p>
                  <a:endParaRPr lang="en-US"/>
                </a:p>
              </p:txBody>
            </p:sp>
            <p:sp>
              <p:nvSpPr>
                <p:cNvPr id="31833" name="Line 52"/>
                <p:cNvSpPr>
                  <a:spLocks noChangeShapeType="1"/>
                </p:cNvSpPr>
                <p:nvPr/>
              </p:nvSpPr>
              <p:spPr bwMode="auto">
                <a:xfrm flipH="1">
                  <a:off x="2171" y="2190"/>
                  <a:ext cx="144" cy="96"/>
                </a:xfrm>
                <a:prstGeom prst="line">
                  <a:avLst/>
                </a:prstGeom>
                <a:noFill/>
                <a:ln w="9525">
                  <a:solidFill>
                    <a:schemeClr val="tx1"/>
                  </a:solidFill>
                  <a:round/>
                  <a:headEnd/>
                  <a:tailEnd/>
                </a:ln>
              </p:spPr>
              <p:txBody>
                <a:bodyPr/>
                <a:lstStyle/>
                <a:p>
                  <a:endParaRPr lang="en-US"/>
                </a:p>
              </p:txBody>
            </p:sp>
            <p:sp>
              <p:nvSpPr>
                <p:cNvPr id="31834" name="Line 53"/>
                <p:cNvSpPr>
                  <a:spLocks noChangeShapeType="1"/>
                </p:cNvSpPr>
                <p:nvPr/>
              </p:nvSpPr>
              <p:spPr bwMode="auto">
                <a:xfrm>
                  <a:off x="2603" y="2188"/>
                  <a:ext cx="144" cy="96"/>
                </a:xfrm>
                <a:prstGeom prst="line">
                  <a:avLst/>
                </a:prstGeom>
                <a:noFill/>
                <a:ln w="9525">
                  <a:solidFill>
                    <a:schemeClr val="tx1"/>
                  </a:solidFill>
                  <a:round/>
                  <a:headEnd/>
                  <a:tailEnd/>
                </a:ln>
              </p:spPr>
              <p:txBody>
                <a:bodyPr/>
                <a:lstStyle/>
                <a:p>
                  <a:endParaRPr lang="en-US"/>
                </a:p>
              </p:txBody>
            </p:sp>
            <p:sp>
              <p:nvSpPr>
                <p:cNvPr id="31835" name="Line 54"/>
                <p:cNvSpPr>
                  <a:spLocks noChangeShapeType="1"/>
                </p:cNvSpPr>
                <p:nvPr/>
              </p:nvSpPr>
              <p:spPr bwMode="auto">
                <a:xfrm flipH="1">
                  <a:off x="2597" y="2193"/>
                  <a:ext cx="144" cy="96"/>
                </a:xfrm>
                <a:prstGeom prst="line">
                  <a:avLst/>
                </a:prstGeom>
                <a:noFill/>
                <a:ln w="9525">
                  <a:solidFill>
                    <a:schemeClr val="tx1"/>
                  </a:solidFill>
                  <a:round/>
                  <a:headEnd/>
                  <a:tailEnd/>
                </a:ln>
              </p:spPr>
              <p:txBody>
                <a:bodyPr/>
                <a:lstStyle/>
                <a:p>
                  <a:endParaRPr lang="en-US"/>
                </a:p>
              </p:txBody>
            </p:sp>
            <p:sp>
              <p:nvSpPr>
                <p:cNvPr id="31838" name="Rectangle 57"/>
                <p:cNvSpPr>
                  <a:spLocks noChangeArrowheads="1"/>
                </p:cNvSpPr>
                <p:nvPr/>
              </p:nvSpPr>
              <p:spPr bwMode="auto">
                <a:xfrm>
                  <a:off x="2330" y="2100"/>
                  <a:ext cx="114" cy="67"/>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31839" name="Picture 59"/>
                <p:cNvPicPr>
                  <a:picLocks noChangeAspect="1" noChangeArrowheads="1"/>
                </p:cNvPicPr>
                <p:nvPr/>
              </p:nvPicPr>
              <p:blipFill>
                <a:blip r:embed="rId3" cstate="print"/>
                <a:srcRect/>
                <a:stretch>
                  <a:fillRect/>
                </a:stretch>
              </p:blipFill>
              <p:spPr bwMode="auto">
                <a:xfrm rot="10800000">
                  <a:off x="2465" y="2081"/>
                  <a:ext cx="144" cy="103"/>
                </a:xfrm>
                <a:prstGeom prst="rect">
                  <a:avLst/>
                </a:prstGeom>
                <a:noFill/>
                <a:ln w="9525">
                  <a:noFill/>
                  <a:miter lim="800000"/>
                  <a:headEnd/>
                  <a:tailEnd/>
                </a:ln>
              </p:spPr>
            </p:pic>
            <p:sp>
              <p:nvSpPr>
                <p:cNvPr id="31830" name="Rectangle 49"/>
                <p:cNvSpPr>
                  <a:spLocks noChangeArrowheads="1"/>
                </p:cNvSpPr>
                <p:nvPr/>
              </p:nvSpPr>
              <p:spPr bwMode="auto">
                <a:xfrm>
                  <a:off x="2459"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4132300" y="4862099"/>
                <a:ext cx="80207" cy="64219"/>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4"/>
          </p:cNvPr>
          <p:cNvPicPr>
            <a:picLocks noChangeAspect="1" noChangeArrowheads="1"/>
          </p:cNvPicPr>
          <p:nvPr/>
        </p:nvPicPr>
        <p:blipFill>
          <a:blip r:embed="rId5"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4"/>
          </p:cNvPr>
          <p:cNvPicPr>
            <a:picLocks noChangeAspect="1" noChangeArrowheads="1"/>
          </p:cNvPicPr>
          <p:nvPr/>
        </p:nvPicPr>
        <p:blipFill>
          <a:blip r:embed="rId5" cstate="print"/>
          <a:srcRect/>
          <a:stretch>
            <a:fillRect/>
          </a:stretch>
        </p:blipFill>
        <p:spPr bwMode="auto">
          <a:xfrm>
            <a:off x="4076069" y="5807333"/>
            <a:ext cx="93564" cy="136483"/>
          </a:xfrm>
          <a:prstGeom prst="rect">
            <a:avLst/>
          </a:prstGeom>
          <a:noFill/>
          <a:ln w="9525">
            <a:noFill/>
            <a:miter lim="800000"/>
            <a:headEnd/>
            <a:tailEnd/>
          </a:ln>
        </p:spPr>
      </p:pic>
      <p:sp>
        <p:nvSpPr>
          <p:cNvPr id="158"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61"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62"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0" name="Text Box 89"/>
          <p:cNvSpPr txBox="1">
            <a:spLocks noChangeArrowheads="1"/>
          </p:cNvSpPr>
          <p:nvPr/>
        </p:nvSpPr>
        <p:spPr bwMode="auto">
          <a:xfrm>
            <a:off x="5754330" y="1204148"/>
            <a:ext cx="247015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a:t>
            </a:r>
            <a:r>
              <a:rPr lang="en-US" altLang="en-US" sz="1100" b="1" dirty="0">
                <a:solidFill>
                  <a:srgbClr val="000000"/>
                </a:solidFill>
                <a:latin typeface="+mn-lt"/>
              </a:rPr>
              <a:t>P</a:t>
            </a:r>
            <a:r>
              <a:rPr lang="en-US" altLang="en-US" sz="1100" b="1" dirty="0" smtClean="0">
                <a:solidFill>
                  <a:srgbClr val="000000"/>
                </a:solidFill>
                <a:latin typeface="+mn-lt"/>
              </a:rPr>
              <a:t>allbearer NCOIC </a:t>
            </a:r>
            <a:r>
              <a:rPr lang="en-US" altLang="en-US" sz="1100" b="1" dirty="0">
                <a:solidFill>
                  <a:srgbClr val="000000"/>
                </a:solidFill>
                <a:latin typeface="+mn-lt"/>
              </a:rPr>
              <a:t>will then give the command “Side Step, </a:t>
            </a:r>
            <a:r>
              <a:rPr lang="en-US" altLang="en-US" sz="1100" b="1" dirty="0" smtClean="0">
                <a:solidFill>
                  <a:srgbClr val="000000"/>
                </a:solidFill>
                <a:latin typeface="+mn-lt"/>
              </a:rPr>
              <a:t>March” one soldier will keep the team in step announcing “step, heel” until they </a:t>
            </a:r>
            <a:r>
              <a:rPr lang="en-US" altLang="en-US" sz="1100" b="1" dirty="0">
                <a:solidFill>
                  <a:srgbClr val="000000"/>
                </a:solidFill>
                <a:latin typeface="+mn-lt"/>
              </a:rPr>
              <a:t>are in line with the </a:t>
            </a:r>
            <a:r>
              <a:rPr lang="en-US" altLang="en-US" sz="1100" b="1" dirty="0" smtClean="0">
                <a:solidFill>
                  <a:srgbClr val="000000"/>
                </a:solidFill>
                <a:latin typeface="+mn-lt"/>
              </a:rPr>
              <a:t>chaplain </a:t>
            </a:r>
            <a:r>
              <a:rPr lang="en-US" altLang="en-US" sz="1100" b="1" dirty="0">
                <a:solidFill>
                  <a:srgbClr val="000000"/>
                </a:solidFill>
                <a:latin typeface="+mn-lt"/>
              </a:rPr>
              <a:t>and </a:t>
            </a:r>
            <a:r>
              <a:rPr lang="en-US" altLang="en-US" sz="1100" b="1" dirty="0" smtClean="0">
                <a:solidFill>
                  <a:srgbClr val="000000"/>
                </a:solidFill>
                <a:latin typeface="+mn-lt"/>
              </a:rPr>
              <a:t>Color Guard.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Pallbearer NCOIC will go ahead of the pallbearers and align himself with the chaplain, then command “Bearers, Halt”</a:t>
            </a:r>
          </a:p>
          <a:p>
            <a:pPr marL="0" indent="0" eaLnBrk="1" hangingPunct="1">
              <a:defRPr/>
            </a:pPr>
            <a:endParaRPr lang="en-US" altLang="en-US" sz="1100" b="1" dirty="0">
              <a:solidFill>
                <a:srgbClr val="000000"/>
              </a:solidFill>
              <a:latin typeface="+mn-lt"/>
            </a:endParaRPr>
          </a:p>
          <a:p>
            <a:pPr marL="0" indent="0" eaLnBrk="1" hangingPunct="1">
              <a:defRPr/>
            </a:pPr>
            <a:endParaRPr lang="en-US" altLang="en-US" sz="1100" b="1" dirty="0" smtClean="0">
              <a:solidFill>
                <a:srgbClr val="000000"/>
              </a:solidFill>
              <a:latin typeface="+mn-lt"/>
            </a:endParaRPr>
          </a:p>
          <a:p>
            <a:pPr marL="0" indent="0" eaLnBrk="1" hangingPunct="1">
              <a:defRPr/>
            </a:pPr>
            <a:endParaRPr lang="en-US" altLang="en-US" sz="1100" b="1" dirty="0">
              <a:solidFill>
                <a:srgbClr val="000000"/>
              </a:solidFill>
              <a:latin typeface="+mn-lt"/>
            </a:endParaRPr>
          </a:p>
          <a:p>
            <a:pPr marL="0" indent="0" eaLnBrk="1" hangingPunct="1">
              <a:defRPr/>
            </a:pPr>
            <a:endParaRPr lang="en-US" altLang="en-US" sz="1100" b="1" dirty="0">
              <a:solidFill>
                <a:srgbClr val="000000"/>
              </a:solidFill>
              <a:latin typeface="+mn-lt"/>
            </a:endParaRPr>
          </a:p>
        </p:txBody>
      </p:sp>
      <p:sp>
        <p:nvSpPr>
          <p:cNvPr id="197" name="Oval 58"/>
          <p:cNvSpPr>
            <a:spLocks noChangeArrowheads="1"/>
          </p:cNvSpPr>
          <p:nvPr/>
        </p:nvSpPr>
        <p:spPr bwMode="auto">
          <a:xfrm rot="16072148">
            <a:off x="4078292" y="4955273"/>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4" name="Group 3"/>
          <p:cNvGrpSpPr/>
          <p:nvPr/>
        </p:nvGrpSpPr>
        <p:grpSpPr>
          <a:xfrm>
            <a:off x="3983313" y="4732498"/>
            <a:ext cx="262098" cy="196509"/>
            <a:chOff x="3983313" y="4732498"/>
            <a:chExt cx="262098" cy="196509"/>
          </a:xfrm>
        </p:grpSpPr>
        <p:sp>
          <p:nvSpPr>
            <p:cNvPr id="189" name="Oval 74"/>
            <p:cNvSpPr>
              <a:spLocks noChangeArrowheads="1"/>
            </p:cNvSpPr>
            <p:nvPr/>
          </p:nvSpPr>
          <p:spPr bwMode="auto">
            <a:xfrm>
              <a:off x="3983313" y="473462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0" name="Oval 74"/>
            <p:cNvSpPr>
              <a:spLocks noChangeArrowheads="1"/>
            </p:cNvSpPr>
            <p:nvPr/>
          </p:nvSpPr>
          <p:spPr bwMode="auto">
            <a:xfrm>
              <a:off x="3986377" y="488185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1" name="Oval 74"/>
            <p:cNvSpPr>
              <a:spLocks noChangeArrowheads="1"/>
            </p:cNvSpPr>
            <p:nvPr/>
          </p:nvSpPr>
          <p:spPr bwMode="auto">
            <a:xfrm>
              <a:off x="4129495" y="473249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2" name="Oval 74"/>
            <p:cNvSpPr>
              <a:spLocks noChangeArrowheads="1"/>
            </p:cNvSpPr>
            <p:nvPr/>
          </p:nvSpPr>
          <p:spPr bwMode="auto">
            <a:xfrm>
              <a:off x="4198718" y="488328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3" name="Oval 74"/>
            <p:cNvSpPr>
              <a:spLocks noChangeArrowheads="1"/>
            </p:cNvSpPr>
            <p:nvPr/>
          </p:nvSpPr>
          <p:spPr bwMode="auto">
            <a:xfrm>
              <a:off x="4054803" y="473249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4" name="Oval 74"/>
            <p:cNvSpPr>
              <a:spLocks noChangeArrowheads="1"/>
            </p:cNvSpPr>
            <p:nvPr/>
          </p:nvSpPr>
          <p:spPr bwMode="auto">
            <a:xfrm>
              <a:off x="4199692" y="473255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5" name="Oval 74"/>
            <p:cNvSpPr>
              <a:spLocks noChangeArrowheads="1"/>
            </p:cNvSpPr>
            <p:nvPr/>
          </p:nvSpPr>
          <p:spPr bwMode="auto">
            <a:xfrm>
              <a:off x="4056198" y="488328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6" name="Oval 74"/>
            <p:cNvSpPr>
              <a:spLocks noChangeArrowheads="1"/>
            </p:cNvSpPr>
            <p:nvPr/>
          </p:nvSpPr>
          <p:spPr bwMode="auto">
            <a:xfrm>
              <a:off x="4129495" y="488185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98" name="Picture 154"/>
            <p:cNvPicPr>
              <a:picLocks noChangeAspect="1" noChangeArrowheads="1"/>
            </p:cNvPicPr>
            <p:nvPr/>
          </p:nvPicPr>
          <p:blipFill>
            <a:blip r:embed="rId7" cstate="print"/>
            <a:srcRect/>
            <a:stretch>
              <a:fillRect/>
            </a:stretch>
          </p:blipFill>
          <p:spPr bwMode="auto">
            <a:xfrm>
              <a:off x="3989830" y="4787002"/>
              <a:ext cx="240030" cy="90253"/>
            </a:xfrm>
            <a:prstGeom prst="rect">
              <a:avLst/>
            </a:prstGeom>
            <a:noFill/>
            <a:ln w="9525">
              <a:noFill/>
              <a:miter lim="800000"/>
              <a:headEnd/>
              <a:tailEnd/>
            </a:ln>
          </p:spPr>
        </p:pic>
      </p:grpSp>
      <p:grpSp>
        <p:nvGrpSpPr>
          <p:cNvPr id="3" name="Group 2"/>
          <p:cNvGrpSpPr/>
          <p:nvPr/>
        </p:nvGrpSpPr>
        <p:grpSpPr>
          <a:xfrm>
            <a:off x="2918327" y="4772695"/>
            <a:ext cx="506953" cy="161925"/>
            <a:chOff x="2918327" y="4772695"/>
            <a:chExt cx="506953" cy="161925"/>
          </a:xfrm>
        </p:grpSpPr>
        <p:sp>
          <p:nvSpPr>
            <p:cNvPr id="166"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9"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grpSp>
        <p:nvGrpSpPr>
          <p:cNvPr id="171" name="Group 14"/>
          <p:cNvGrpSpPr>
            <a:grpSpLocks/>
          </p:cNvGrpSpPr>
          <p:nvPr/>
        </p:nvGrpSpPr>
        <p:grpSpPr bwMode="auto">
          <a:xfrm>
            <a:off x="3882091" y="5510031"/>
            <a:ext cx="477895" cy="304575"/>
            <a:chOff x="4040581" y="5789783"/>
            <a:chExt cx="477951" cy="304534"/>
          </a:xfrm>
        </p:grpSpPr>
        <p:pic>
          <p:nvPicPr>
            <p:cNvPr id="172" name="Picture 78" descr="CSM-rank">
              <a:hlinkClick r:id="rId4"/>
            </p:cNvPr>
            <p:cNvPicPr>
              <a:picLocks noChangeAspect="1" noChangeArrowheads="1"/>
            </p:cNvPicPr>
            <p:nvPr/>
          </p:nvPicPr>
          <p:blipFill>
            <a:blip r:embed="rId5" cstate="print"/>
            <a:srcRect/>
            <a:stretch>
              <a:fillRect/>
            </a:stretch>
          </p:blipFill>
          <p:spPr bwMode="auto">
            <a:xfrm>
              <a:off x="4040581" y="5957852"/>
              <a:ext cx="93575" cy="136465"/>
            </a:xfrm>
            <a:prstGeom prst="rect">
              <a:avLst/>
            </a:prstGeom>
            <a:noFill/>
            <a:ln w="9525">
              <a:noFill/>
              <a:miter lim="800000"/>
              <a:headEnd/>
              <a:tailEnd/>
            </a:ln>
          </p:spPr>
        </p:pic>
        <p:grpSp>
          <p:nvGrpSpPr>
            <p:cNvPr id="173" name="Group 13"/>
            <p:cNvGrpSpPr>
              <a:grpSpLocks/>
            </p:cNvGrpSpPr>
            <p:nvPr/>
          </p:nvGrpSpPr>
          <p:grpSpPr bwMode="auto">
            <a:xfrm>
              <a:off x="4157480" y="5796502"/>
              <a:ext cx="361052" cy="117616"/>
              <a:chOff x="2824116" y="5333289"/>
              <a:chExt cx="361052" cy="117616"/>
            </a:xfrm>
          </p:grpSpPr>
          <p:sp>
            <p:nvSpPr>
              <p:cNvPr id="177"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8"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9"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0"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74"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5"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76" name="Picture 78" descr="CSM-rank">
              <a:hlinkClick r:id="rId4"/>
            </p:cNvPr>
            <p:cNvPicPr>
              <a:picLocks noChangeAspect="1" noChangeArrowheads="1"/>
            </p:cNvPicPr>
            <p:nvPr/>
          </p:nvPicPr>
          <p:blipFill>
            <a:blip r:embed="rId5" cstate="print"/>
            <a:srcRect/>
            <a:stretch>
              <a:fillRect/>
            </a:stretch>
          </p:blipFill>
          <p:spPr bwMode="auto">
            <a:xfrm>
              <a:off x="4042031" y="5789783"/>
              <a:ext cx="93575" cy="136465"/>
            </a:xfrm>
            <a:prstGeom prst="rect">
              <a:avLst/>
            </a:prstGeom>
            <a:noFill/>
            <a:ln w="9525">
              <a:noFill/>
              <a:miter lim="800000"/>
              <a:headEnd/>
              <a:tailEnd/>
            </a:ln>
          </p:spPr>
        </p:pic>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9" name="Group 158"/>
          <p:cNvGrpSpPr/>
          <p:nvPr/>
        </p:nvGrpSpPr>
        <p:grpSpPr>
          <a:xfrm>
            <a:off x="4696291" y="5050297"/>
            <a:ext cx="626954" cy="309371"/>
            <a:chOff x="4696291" y="5050297"/>
            <a:chExt cx="626954" cy="309371"/>
          </a:xfrm>
        </p:grpSpPr>
        <p:sp>
          <p:nvSpPr>
            <p:cNvPr id="164"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5"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grpSp>
        <p:nvGrpSpPr>
          <p:cNvPr id="167" name="Group 166"/>
          <p:cNvGrpSpPr/>
          <p:nvPr/>
        </p:nvGrpSpPr>
        <p:grpSpPr>
          <a:xfrm>
            <a:off x="4752436" y="2370630"/>
            <a:ext cx="533400" cy="348607"/>
            <a:chOff x="4720625" y="2588798"/>
            <a:chExt cx="533400" cy="348607"/>
          </a:xfrm>
        </p:grpSpPr>
        <p:sp>
          <p:nvSpPr>
            <p:cNvPr id="168"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81"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8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83" name="Group 182"/>
          <p:cNvGrpSpPr/>
          <p:nvPr/>
        </p:nvGrpSpPr>
        <p:grpSpPr>
          <a:xfrm>
            <a:off x="2955507" y="2369309"/>
            <a:ext cx="801688" cy="349108"/>
            <a:chOff x="2946122" y="2704305"/>
            <a:chExt cx="801688" cy="349108"/>
          </a:xfrm>
        </p:grpSpPr>
        <p:sp>
          <p:nvSpPr>
            <p:cNvPr id="18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86" name="Group 20"/>
            <p:cNvGrpSpPr>
              <a:grpSpLocks/>
            </p:cNvGrpSpPr>
            <p:nvPr/>
          </p:nvGrpSpPr>
          <p:grpSpPr bwMode="auto">
            <a:xfrm>
              <a:off x="3328495" y="2857760"/>
              <a:ext cx="199021" cy="191501"/>
              <a:chOff x="3795175" y="3031583"/>
              <a:chExt cx="199300" cy="191501"/>
            </a:xfrm>
          </p:grpSpPr>
          <p:sp>
            <p:nvSpPr>
              <p:cNvPr id="187"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8"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9"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63"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6358400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31808" name="Group 15"/>
            <p:cNvGrpSpPr>
              <a:grpSpLocks/>
            </p:cNvGrpSpPr>
            <p:nvPr/>
          </p:nvGrpSpPr>
          <p:grpSpPr bwMode="auto">
            <a:xfrm>
              <a:off x="3926594" y="4388378"/>
              <a:ext cx="1411063" cy="1407330"/>
              <a:chOff x="3979430" y="4637262"/>
              <a:chExt cx="1411230" cy="1407140"/>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grpSp>
            <p:nvGrpSpPr>
              <p:cNvPr id="31810" name="Group 60"/>
              <p:cNvGrpSpPr>
                <a:grpSpLocks/>
              </p:cNvGrpSpPr>
              <p:nvPr/>
            </p:nvGrpSpPr>
            <p:grpSpPr bwMode="auto">
              <a:xfrm>
                <a:off x="3979430" y="4637262"/>
                <a:ext cx="370959" cy="143115"/>
                <a:chOff x="2171" y="2081"/>
                <a:chExt cx="576" cy="208"/>
              </a:xfrm>
            </p:grpSpPr>
            <p:sp>
              <p:nvSpPr>
                <p:cNvPr id="31828" name="Rectangle 47"/>
                <p:cNvSpPr>
                  <a:spLocks noChangeArrowheads="1"/>
                </p:cNvSpPr>
                <p:nvPr/>
              </p:nvSpPr>
              <p:spPr bwMode="auto">
                <a:xfrm>
                  <a:off x="2171"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29" name="Rectangle 48"/>
                <p:cNvSpPr>
                  <a:spLocks noChangeArrowheads="1"/>
                </p:cNvSpPr>
                <p:nvPr/>
              </p:nvSpPr>
              <p:spPr bwMode="auto">
                <a:xfrm>
                  <a:off x="2315"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1" name="Rectangle 50"/>
                <p:cNvSpPr>
                  <a:spLocks noChangeArrowheads="1"/>
                </p:cNvSpPr>
                <p:nvPr/>
              </p:nvSpPr>
              <p:spPr bwMode="auto">
                <a:xfrm>
                  <a:off x="2603"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2" name="Line 51"/>
                <p:cNvSpPr>
                  <a:spLocks noChangeShapeType="1"/>
                </p:cNvSpPr>
                <p:nvPr/>
              </p:nvSpPr>
              <p:spPr bwMode="auto">
                <a:xfrm>
                  <a:off x="2171" y="2190"/>
                  <a:ext cx="144" cy="96"/>
                </a:xfrm>
                <a:prstGeom prst="line">
                  <a:avLst/>
                </a:prstGeom>
                <a:noFill/>
                <a:ln w="9525">
                  <a:solidFill>
                    <a:schemeClr val="tx1"/>
                  </a:solidFill>
                  <a:round/>
                  <a:headEnd/>
                  <a:tailEnd/>
                </a:ln>
              </p:spPr>
              <p:txBody>
                <a:bodyPr/>
                <a:lstStyle/>
                <a:p>
                  <a:endParaRPr lang="en-US"/>
                </a:p>
              </p:txBody>
            </p:sp>
            <p:sp>
              <p:nvSpPr>
                <p:cNvPr id="31833" name="Line 52"/>
                <p:cNvSpPr>
                  <a:spLocks noChangeShapeType="1"/>
                </p:cNvSpPr>
                <p:nvPr/>
              </p:nvSpPr>
              <p:spPr bwMode="auto">
                <a:xfrm flipH="1">
                  <a:off x="2171" y="2190"/>
                  <a:ext cx="144" cy="96"/>
                </a:xfrm>
                <a:prstGeom prst="line">
                  <a:avLst/>
                </a:prstGeom>
                <a:noFill/>
                <a:ln w="9525">
                  <a:solidFill>
                    <a:schemeClr val="tx1"/>
                  </a:solidFill>
                  <a:round/>
                  <a:headEnd/>
                  <a:tailEnd/>
                </a:ln>
              </p:spPr>
              <p:txBody>
                <a:bodyPr/>
                <a:lstStyle/>
                <a:p>
                  <a:endParaRPr lang="en-US"/>
                </a:p>
              </p:txBody>
            </p:sp>
            <p:sp>
              <p:nvSpPr>
                <p:cNvPr id="31834" name="Line 53"/>
                <p:cNvSpPr>
                  <a:spLocks noChangeShapeType="1"/>
                </p:cNvSpPr>
                <p:nvPr/>
              </p:nvSpPr>
              <p:spPr bwMode="auto">
                <a:xfrm>
                  <a:off x="2603" y="2188"/>
                  <a:ext cx="144" cy="96"/>
                </a:xfrm>
                <a:prstGeom prst="line">
                  <a:avLst/>
                </a:prstGeom>
                <a:noFill/>
                <a:ln w="9525">
                  <a:solidFill>
                    <a:schemeClr val="tx1"/>
                  </a:solidFill>
                  <a:round/>
                  <a:headEnd/>
                  <a:tailEnd/>
                </a:ln>
              </p:spPr>
              <p:txBody>
                <a:bodyPr/>
                <a:lstStyle/>
                <a:p>
                  <a:endParaRPr lang="en-US"/>
                </a:p>
              </p:txBody>
            </p:sp>
            <p:sp>
              <p:nvSpPr>
                <p:cNvPr id="31835" name="Line 54"/>
                <p:cNvSpPr>
                  <a:spLocks noChangeShapeType="1"/>
                </p:cNvSpPr>
                <p:nvPr/>
              </p:nvSpPr>
              <p:spPr bwMode="auto">
                <a:xfrm flipH="1">
                  <a:off x="2597" y="2193"/>
                  <a:ext cx="144" cy="96"/>
                </a:xfrm>
                <a:prstGeom prst="line">
                  <a:avLst/>
                </a:prstGeom>
                <a:noFill/>
                <a:ln w="9525">
                  <a:solidFill>
                    <a:schemeClr val="tx1"/>
                  </a:solidFill>
                  <a:round/>
                  <a:headEnd/>
                  <a:tailEnd/>
                </a:ln>
              </p:spPr>
              <p:txBody>
                <a:bodyPr/>
                <a:lstStyle/>
                <a:p>
                  <a:endParaRPr lang="en-US"/>
                </a:p>
              </p:txBody>
            </p:sp>
            <p:sp>
              <p:nvSpPr>
                <p:cNvPr id="31838" name="Rectangle 57"/>
                <p:cNvSpPr>
                  <a:spLocks noChangeArrowheads="1"/>
                </p:cNvSpPr>
                <p:nvPr/>
              </p:nvSpPr>
              <p:spPr bwMode="auto">
                <a:xfrm>
                  <a:off x="2330" y="2100"/>
                  <a:ext cx="114" cy="67"/>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31839" name="Picture 59"/>
                <p:cNvPicPr>
                  <a:picLocks noChangeAspect="1" noChangeArrowheads="1"/>
                </p:cNvPicPr>
                <p:nvPr/>
              </p:nvPicPr>
              <p:blipFill>
                <a:blip r:embed="rId3" cstate="print"/>
                <a:srcRect/>
                <a:stretch>
                  <a:fillRect/>
                </a:stretch>
              </p:blipFill>
              <p:spPr bwMode="auto">
                <a:xfrm rot="10800000">
                  <a:off x="2465" y="2081"/>
                  <a:ext cx="144" cy="103"/>
                </a:xfrm>
                <a:prstGeom prst="rect">
                  <a:avLst/>
                </a:prstGeom>
                <a:noFill/>
                <a:ln w="9525">
                  <a:noFill/>
                  <a:miter lim="800000"/>
                  <a:headEnd/>
                  <a:tailEnd/>
                </a:ln>
              </p:spPr>
            </p:pic>
            <p:sp>
              <p:nvSpPr>
                <p:cNvPr id="31830" name="Rectangle 49"/>
                <p:cNvSpPr>
                  <a:spLocks noChangeArrowheads="1"/>
                </p:cNvSpPr>
                <p:nvPr/>
              </p:nvSpPr>
              <p:spPr bwMode="auto">
                <a:xfrm>
                  <a:off x="2459"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4"/>
          </p:cNvPr>
          <p:cNvPicPr>
            <a:picLocks noChangeAspect="1" noChangeArrowheads="1"/>
          </p:cNvPicPr>
          <p:nvPr/>
        </p:nvPicPr>
        <p:blipFill>
          <a:blip r:embed="rId5"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4"/>
          </p:cNvPr>
          <p:cNvPicPr>
            <a:picLocks noChangeAspect="1" noChangeArrowheads="1"/>
          </p:cNvPicPr>
          <p:nvPr/>
        </p:nvPicPr>
        <p:blipFill>
          <a:blip r:embed="rId5" cstate="print"/>
          <a:srcRect/>
          <a:stretch>
            <a:fillRect/>
          </a:stretch>
        </p:blipFill>
        <p:spPr bwMode="auto">
          <a:xfrm>
            <a:off x="4076069" y="5807333"/>
            <a:ext cx="93564" cy="136483"/>
          </a:xfrm>
          <a:prstGeom prst="rect">
            <a:avLst/>
          </a:prstGeom>
          <a:noFill/>
          <a:ln w="9525">
            <a:noFill/>
            <a:miter lim="800000"/>
            <a:headEnd/>
            <a:tailEnd/>
          </a:ln>
        </p:spPr>
      </p:pic>
      <p:sp>
        <p:nvSpPr>
          <p:cNvPr id="242" name="Oval 58"/>
          <p:cNvSpPr>
            <a:spLocks noChangeArrowheads="1"/>
          </p:cNvSpPr>
          <p:nvPr/>
        </p:nvSpPr>
        <p:spPr bwMode="auto">
          <a:xfrm rot="16072148">
            <a:off x="4078292" y="4955273"/>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5"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7"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8"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61" name="Text Box 89"/>
          <p:cNvSpPr txBox="1">
            <a:spLocks noChangeArrowheads="1"/>
          </p:cNvSpPr>
          <p:nvPr/>
        </p:nvSpPr>
        <p:spPr bwMode="auto">
          <a:xfrm>
            <a:off x="5754330" y="1204148"/>
            <a:ext cx="247015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Once </a:t>
            </a:r>
            <a:r>
              <a:rPr lang="en-US" altLang="en-US" sz="1100" b="1" dirty="0">
                <a:solidFill>
                  <a:srgbClr val="000000"/>
                </a:solidFill>
                <a:latin typeface="+mn-lt"/>
              </a:rPr>
              <a:t>the pallbearers are in place, the </a:t>
            </a:r>
            <a:r>
              <a:rPr lang="en-US" altLang="en-US" sz="1100" b="1" dirty="0" smtClean="0">
                <a:solidFill>
                  <a:srgbClr val="000000"/>
                </a:solidFill>
                <a:latin typeface="+mn-lt"/>
              </a:rPr>
              <a:t>Pallbearer NCOIC command </a:t>
            </a:r>
            <a:r>
              <a:rPr lang="en-US" altLang="en-US" sz="1100" b="1" dirty="0">
                <a:solidFill>
                  <a:srgbClr val="000000"/>
                </a:solidFill>
                <a:latin typeface="+mn-lt"/>
              </a:rPr>
              <a:t>“</a:t>
            </a:r>
            <a:r>
              <a:rPr lang="en-US" altLang="en-US" sz="1100" b="1" dirty="0" smtClean="0">
                <a:solidFill>
                  <a:srgbClr val="000000"/>
                </a:solidFill>
                <a:latin typeface="+mn-lt"/>
              </a:rPr>
              <a:t>Ready, </a:t>
            </a:r>
            <a:r>
              <a:rPr lang="en-US" altLang="en-US" sz="1100" b="1" dirty="0">
                <a:solidFill>
                  <a:srgbClr val="000000"/>
                </a:solidFill>
                <a:latin typeface="+mn-lt"/>
              </a:rPr>
              <a:t>Turn</a:t>
            </a:r>
            <a:r>
              <a:rPr lang="en-US" altLang="en-US" sz="1100" b="1" dirty="0" smtClean="0">
                <a:solidFill>
                  <a:srgbClr val="000000"/>
                </a:solidFill>
                <a:latin typeface="+mn-lt"/>
              </a:rPr>
              <a:t>” (4X) </a:t>
            </a:r>
            <a:r>
              <a:rPr lang="en-US" altLang="en-US" sz="1100" b="1" dirty="0">
                <a:solidFill>
                  <a:srgbClr val="000000"/>
                </a:solidFill>
                <a:latin typeface="+mn-lt"/>
              </a:rPr>
              <a:t> </a:t>
            </a:r>
            <a:r>
              <a:rPr lang="en-US" altLang="en-US" sz="1100" b="1" dirty="0" smtClean="0">
                <a:solidFill>
                  <a:srgbClr val="000000"/>
                </a:solidFill>
                <a:latin typeface="+mn-lt"/>
              </a:rPr>
              <a:t>to have the pallbearers inline with chaplain.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Once pallbearers have a good handle on the hero case, he calls “Center, Face”</a:t>
            </a:r>
          </a:p>
          <a:p>
            <a:pPr marL="0" indent="0" eaLnBrk="1" hangingPunct="1">
              <a:defRPr/>
            </a:pPr>
            <a:endParaRPr lang="en-US" altLang="en-US" sz="1100" b="1" dirty="0">
              <a:solidFill>
                <a:srgbClr val="000000"/>
              </a:solidFill>
            </a:endParaRPr>
          </a:p>
          <a:p>
            <a:pPr marL="0" indent="0" eaLnBrk="1" hangingPunct="1">
              <a:defRPr/>
            </a:pPr>
            <a:endParaRPr lang="en-US" altLang="en-US" sz="1100" b="1" dirty="0">
              <a:solidFill>
                <a:srgbClr val="000000"/>
              </a:solidFill>
            </a:endParaRPr>
          </a:p>
        </p:txBody>
      </p:sp>
      <p:grpSp>
        <p:nvGrpSpPr>
          <p:cNvPr id="159" name="Group 158"/>
          <p:cNvGrpSpPr/>
          <p:nvPr/>
        </p:nvGrpSpPr>
        <p:grpSpPr>
          <a:xfrm>
            <a:off x="2918327" y="4772695"/>
            <a:ext cx="506953" cy="161925"/>
            <a:chOff x="2918327" y="4772695"/>
            <a:chExt cx="506953" cy="161925"/>
          </a:xfrm>
        </p:grpSpPr>
        <p:sp>
          <p:nvSpPr>
            <p:cNvPr id="162"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9"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grpSp>
        <p:nvGrpSpPr>
          <p:cNvPr id="171" name="Group 14"/>
          <p:cNvGrpSpPr>
            <a:grpSpLocks/>
          </p:cNvGrpSpPr>
          <p:nvPr/>
        </p:nvGrpSpPr>
        <p:grpSpPr bwMode="auto">
          <a:xfrm>
            <a:off x="3882091" y="5510031"/>
            <a:ext cx="477895" cy="304575"/>
            <a:chOff x="4040581" y="5789783"/>
            <a:chExt cx="477951" cy="304534"/>
          </a:xfrm>
        </p:grpSpPr>
        <p:pic>
          <p:nvPicPr>
            <p:cNvPr id="172" name="Picture 78" descr="CSM-rank">
              <a:hlinkClick r:id="rId4"/>
            </p:cNvPr>
            <p:cNvPicPr>
              <a:picLocks noChangeAspect="1" noChangeArrowheads="1"/>
            </p:cNvPicPr>
            <p:nvPr/>
          </p:nvPicPr>
          <p:blipFill>
            <a:blip r:embed="rId5" cstate="print"/>
            <a:srcRect/>
            <a:stretch>
              <a:fillRect/>
            </a:stretch>
          </p:blipFill>
          <p:spPr bwMode="auto">
            <a:xfrm>
              <a:off x="4040581" y="5957852"/>
              <a:ext cx="93575" cy="136465"/>
            </a:xfrm>
            <a:prstGeom prst="rect">
              <a:avLst/>
            </a:prstGeom>
            <a:noFill/>
            <a:ln w="9525">
              <a:noFill/>
              <a:miter lim="800000"/>
              <a:headEnd/>
              <a:tailEnd/>
            </a:ln>
          </p:spPr>
        </p:pic>
        <p:grpSp>
          <p:nvGrpSpPr>
            <p:cNvPr id="173" name="Group 13"/>
            <p:cNvGrpSpPr>
              <a:grpSpLocks/>
            </p:cNvGrpSpPr>
            <p:nvPr/>
          </p:nvGrpSpPr>
          <p:grpSpPr bwMode="auto">
            <a:xfrm>
              <a:off x="4157480" y="5796502"/>
              <a:ext cx="361052" cy="117616"/>
              <a:chOff x="2824116" y="5333289"/>
              <a:chExt cx="361052" cy="117616"/>
            </a:xfrm>
          </p:grpSpPr>
          <p:sp>
            <p:nvSpPr>
              <p:cNvPr id="180"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5"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9"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0"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74"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5"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76" name="Picture 78" descr="CSM-rank">
              <a:hlinkClick r:id="rId4"/>
            </p:cNvPr>
            <p:cNvPicPr>
              <a:picLocks noChangeAspect="1" noChangeArrowheads="1"/>
            </p:cNvPicPr>
            <p:nvPr/>
          </p:nvPicPr>
          <p:blipFill>
            <a:blip r:embed="rId5" cstate="print"/>
            <a:srcRect/>
            <a:stretch>
              <a:fillRect/>
            </a:stretch>
          </p:blipFill>
          <p:spPr bwMode="auto">
            <a:xfrm>
              <a:off x="4042031" y="5789783"/>
              <a:ext cx="93575" cy="136465"/>
            </a:xfrm>
            <a:prstGeom prst="rect">
              <a:avLst/>
            </a:prstGeom>
            <a:noFill/>
            <a:ln w="9525">
              <a:noFill/>
              <a:miter lim="800000"/>
              <a:headEnd/>
              <a:tailEnd/>
            </a:ln>
          </p:spPr>
        </p:pic>
      </p:grpSp>
      <p:sp>
        <p:nvSpPr>
          <p:cNvPr id="191" name="Oval 127"/>
          <p:cNvSpPr>
            <a:spLocks noChangeArrowheads="1"/>
          </p:cNvSpPr>
          <p:nvPr/>
        </p:nvSpPr>
        <p:spPr bwMode="auto">
          <a:xfrm>
            <a:off x="4077869" y="456673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192" name="Group 191"/>
          <p:cNvGrpSpPr/>
          <p:nvPr/>
        </p:nvGrpSpPr>
        <p:grpSpPr>
          <a:xfrm rot="1825799">
            <a:off x="3983313" y="4732498"/>
            <a:ext cx="262098" cy="196509"/>
            <a:chOff x="3983313" y="4732498"/>
            <a:chExt cx="262098" cy="196509"/>
          </a:xfrm>
        </p:grpSpPr>
        <p:sp>
          <p:nvSpPr>
            <p:cNvPr id="193" name="Oval 74"/>
            <p:cNvSpPr>
              <a:spLocks noChangeArrowheads="1"/>
            </p:cNvSpPr>
            <p:nvPr/>
          </p:nvSpPr>
          <p:spPr bwMode="auto">
            <a:xfrm>
              <a:off x="3983313" y="473462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4" name="Oval 74"/>
            <p:cNvSpPr>
              <a:spLocks noChangeArrowheads="1"/>
            </p:cNvSpPr>
            <p:nvPr/>
          </p:nvSpPr>
          <p:spPr bwMode="auto">
            <a:xfrm>
              <a:off x="3986377" y="488185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5" name="Oval 74"/>
            <p:cNvSpPr>
              <a:spLocks noChangeArrowheads="1"/>
            </p:cNvSpPr>
            <p:nvPr/>
          </p:nvSpPr>
          <p:spPr bwMode="auto">
            <a:xfrm>
              <a:off x="4129495" y="473249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6" name="Oval 74"/>
            <p:cNvSpPr>
              <a:spLocks noChangeArrowheads="1"/>
            </p:cNvSpPr>
            <p:nvPr/>
          </p:nvSpPr>
          <p:spPr bwMode="auto">
            <a:xfrm>
              <a:off x="4198718" y="488328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7" name="Oval 74"/>
            <p:cNvSpPr>
              <a:spLocks noChangeArrowheads="1"/>
            </p:cNvSpPr>
            <p:nvPr/>
          </p:nvSpPr>
          <p:spPr bwMode="auto">
            <a:xfrm>
              <a:off x="4054803" y="473249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8" name="Oval 74"/>
            <p:cNvSpPr>
              <a:spLocks noChangeArrowheads="1"/>
            </p:cNvSpPr>
            <p:nvPr/>
          </p:nvSpPr>
          <p:spPr bwMode="auto">
            <a:xfrm>
              <a:off x="4199692" y="473255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9" name="Oval 74"/>
            <p:cNvSpPr>
              <a:spLocks noChangeArrowheads="1"/>
            </p:cNvSpPr>
            <p:nvPr/>
          </p:nvSpPr>
          <p:spPr bwMode="auto">
            <a:xfrm>
              <a:off x="4056198" y="488328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0" name="Oval 74"/>
            <p:cNvSpPr>
              <a:spLocks noChangeArrowheads="1"/>
            </p:cNvSpPr>
            <p:nvPr/>
          </p:nvSpPr>
          <p:spPr bwMode="auto">
            <a:xfrm>
              <a:off x="4129495" y="488185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01" name="Picture 154"/>
            <p:cNvPicPr>
              <a:picLocks noChangeAspect="1" noChangeArrowheads="1"/>
            </p:cNvPicPr>
            <p:nvPr/>
          </p:nvPicPr>
          <p:blipFill>
            <a:blip r:embed="rId7" cstate="print"/>
            <a:srcRect/>
            <a:stretch>
              <a:fillRect/>
            </a:stretch>
          </p:blipFill>
          <p:spPr bwMode="auto">
            <a:xfrm>
              <a:off x="3989830" y="4787002"/>
              <a:ext cx="240030" cy="90253"/>
            </a:xfrm>
            <a:prstGeom prst="rect">
              <a:avLst/>
            </a:prstGeom>
            <a:noFill/>
            <a:ln w="9525">
              <a:noFill/>
              <a:miter lim="800000"/>
              <a:headEnd/>
              <a:tailEnd/>
            </a:ln>
          </p:spPr>
        </p:pic>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64" name="Group 163"/>
          <p:cNvGrpSpPr/>
          <p:nvPr/>
        </p:nvGrpSpPr>
        <p:grpSpPr>
          <a:xfrm>
            <a:off x="4696291" y="5050297"/>
            <a:ext cx="626954" cy="309371"/>
            <a:chOff x="4696291" y="5050297"/>
            <a:chExt cx="626954" cy="309371"/>
          </a:xfrm>
        </p:grpSpPr>
        <p:sp>
          <p:nvSpPr>
            <p:cNvPr id="165"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6"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grpSp>
        <p:nvGrpSpPr>
          <p:cNvPr id="449" name="Group 448"/>
          <p:cNvGrpSpPr/>
          <p:nvPr/>
        </p:nvGrpSpPr>
        <p:grpSpPr>
          <a:xfrm>
            <a:off x="4752436" y="2370630"/>
            <a:ext cx="533400" cy="348607"/>
            <a:chOff x="4720625" y="2588798"/>
            <a:chExt cx="533400" cy="348607"/>
          </a:xfrm>
        </p:grpSpPr>
        <p:sp>
          <p:nvSpPr>
            <p:cNvPr id="450"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451"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45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453" name="Group 452"/>
          <p:cNvGrpSpPr/>
          <p:nvPr/>
        </p:nvGrpSpPr>
        <p:grpSpPr>
          <a:xfrm>
            <a:off x="2955507" y="2369309"/>
            <a:ext cx="801688" cy="349108"/>
            <a:chOff x="2946122" y="2704305"/>
            <a:chExt cx="801688" cy="349108"/>
          </a:xfrm>
        </p:grpSpPr>
        <p:sp>
          <p:nvSpPr>
            <p:cNvPr id="45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45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456" name="Group 20"/>
            <p:cNvGrpSpPr>
              <a:grpSpLocks/>
            </p:cNvGrpSpPr>
            <p:nvPr/>
          </p:nvGrpSpPr>
          <p:grpSpPr bwMode="auto">
            <a:xfrm>
              <a:off x="3328495" y="2857760"/>
              <a:ext cx="199021" cy="191501"/>
              <a:chOff x="3795175" y="3031583"/>
              <a:chExt cx="199300" cy="191501"/>
            </a:xfrm>
          </p:grpSpPr>
          <p:sp>
            <p:nvSpPr>
              <p:cNvPr id="457"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458"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459"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63"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4837853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sp>
          <p:nvSpPr>
            <p:cNvPr id="31807" name="Rectangle 150"/>
            <p:cNvSpPr>
              <a:spLocks noChangeArrowheads="1"/>
            </p:cNvSpPr>
            <p:nvPr/>
          </p:nvSpPr>
          <p:spPr bwMode="auto">
            <a:xfrm>
              <a:off x="4349858" y="5401922"/>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itchFamily="34" charset="0"/>
                </a:rPr>
                <a:t>UNIT CSM/UNIT CDR</a:t>
              </a:r>
              <a:endParaRPr lang="en-US" altLang="en-US" sz="600" b="1" dirty="0">
                <a:solidFill>
                  <a:srgbClr val="000000"/>
                </a:solidFill>
                <a:latin typeface="Calibri" pitchFamily="34" charset="0"/>
              </a:endParaRPr>
            </a:p>
          </p:txBody>
        </p:sp>
        <p:cxnSp>
          <p:nvCxnSpPr>
            <p:cNvPr id="219" name="Straight Connector 218"/>
            <p:cNvCxnSpPr/>
            <p:nvPr/>
          </p:nvCxnSpPr>
          <p:spPr>
            <a:xfrm>
              <a:off x="4111487" y="2522267"/>
              <a:ext cx="9525" cy="2617788"/>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31808" name="Group 15"/>
            <p:cNvGrpSpPr>
              <a:grpSpLocks/>
            </p:cNvGrpSpPr>
            <p:nvPr/>
          </p:nvGrpSpPr>
          <p:grpSpPr bwMode="auto">
            <a:xfrm>
              <a:off x="3926597" y="4388375"/>
              <a:ext cx="1411064" cy="1407329"/>
              <a:chOff x="3979430" y="4637262"/>
              <a:chExt cx="1411230" cy="1407140"/>
            </a:xfrm>
          </p:grpSpPr>
          <p:sp>
            <p:nvSpPr>
              <p:cNvPr id="31809" name="Text Box 104"/>
              <p:cNvSpPr txBox="1">
                <a:spLocks noChangeArrowheads="1"/>
              </p:cNvSpPr>
              <p:nvPr/>
            </p:nvSpPr>
            <p:spPr bwMode="auto">
              <a:xfrm>
                <a:off x="4404263" y="5859761"/>
                <a:ext cx="840076"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JTF-10 CSM/CG</a:t>
                </a:r>
                <a:endParaRPr lang="en-US" altLang="en-US" sz="600" b="1" dirty="0">
                  <a:solidFill>
                    <a:srgbClr val="000000"/>
                  </a:solidFill>
                  <a:latin typeface="Calibri" pitchFamily="34" charset="0"/>
                </a:endParaRPr>
              </a:p>
            </p:txBody>
          </p:sp>
          <p:grpSp>
            <p:nvGrpSpPr>
              <p:cNvPr id="31810" name="Group 60"/>
              <p:cNvGrpSpPr>
                <a:grpSpLocks/>
              </p:cNvGrpSpPr>
              <p:nvPr/>
            </p:nvGrpSpPr>
            <p:grpSpPr bwMode="auto">
              <a:xfrm>
                <a:off x="3979430" y="4637262"/>
                <a:ext cx="370959" cy="143115"/>
                <a:chOff x="2171" y="2081"/>
                <a:chExt cx="576" cy="208"/>
              </a:xfrm>
            </p:grpSpPr>
            <p:sp>
              <p:nvSpPr>
                <p:cNvPr id="31828" name="Rectangle 47"/>
                <p:cNvSpPr>
                  <a:spLocks noChangeArrowheads="1"/>
                </p:cNvSpPr>
                <p:nvPr/>
              </p:nvSpPr>
              <p:spPr bwMode="auto">
                <a:xfrm>
                  <a:off x="2171"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29" name="Rectangle 48"/>
                <p:cNvSpPr>
                  <a:spLocks noChangeArrowheads="1"/>
                </p:cNvSpPr>
                <p:nvPr/>
              </p:nvSpPr>
              <p:spPr bwMode="auto">
                <a:xfrm>
                  <a:off x="2315"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1" name="Rectangle 50"/>
                <p:cNvSpPr>
                  <a:spLocks noChangeArrowheads="1"/>
                </p:cNvSpPr>
                <p:nvPr/>
              </p:nvSpPr>
              <p:spPr bwMode="auto">
                <a:xfrm>
                  <a:off x="2603"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32" name="Line 51"/>
                <p:cNvSpPr>
                  <a:spLocks noChangeShapeType="1"/>
                </p:cNvSpPr>
                <p:nvPr/>
              </p:nvSpPr>
              <p:spPr bwMode="auto">
                <a:xfrm>
                  <a:off x="2171" y="2190"/>
                  <a:ext cx="144" cy="96"/>
                </a:xfrm>
                <a:prstGeom prst="line">
                  <a:avLst/>
                </a:prstGeom>
                <a:noFill/>
                <a:ln w="9525">
                  <a:solidFill>
                    <a:schemeClr val="tx1"/>
                  </a:solidFill>
                  <a:round/>
                  <a:headEnd/>
                  <a:tailEnd/>
                </a:ln>
              </p:spPr>
              <p:txBody>
                <a:bodyPr/>
                <a:lstStyle/>
                <a:p>
                  <a:endParaRPr lang="en-US"/>
                </a:p>
              </p:txBody>
            </p:sp>
            <p:sp>
              <p:nvSpPr>
                <p:cNvPr id="31833" name="Line 52"/>
                <p:cNvSpPr>
                  <a:spLocks noChangeShapeType="1"/>
                </p:cNvSpPr>
                <p:nvPr/>
              </p:nvSpPr>
              <p:spPr bwMode="auto">
                <a:xfrm flipH="1">
                  <a:off x="2171" y="2190"/>
                  <a:ext cx="144" cy="96"/>
                </a:xfrm>
                <a:prstGeom prst="line">
                  <a:avLst/>
                </a:prstGeom>
                <a:noFill/>
                <a:ln w="9525">
                  <a:solidFill>
                    <a:schemeClr val="tx1"/>
                  </a:solidFill>
                  <a:round/>
                  <a:headEnd/>
                  <a:tailEnd/>
                </a:ln>
              </p:spPr>
              <p:txBody>
                <a:bodyPr/>
                <a:lstStyle/>
                <a:p>
                  <a:endParaRPr lang="en-US"/>
                </a:p>
              </p:txBody>
            </p:sp>
            <p:sp>
              <p:nvSpPr>
                <p:cNvPr id="31834" name="Line 53"/>
                <p:cNvSpPr>
                  <a:spLocks noChangeShapeType="1"/>
                </p:cNvSpPr>
                <p:nvPr/>
              </p:nvSpPr>
              <p:spPr bwMode="auto">
                <a:xfrm>
                  <a:off x="2603" y="2188"/>
                  <a:ext cx="144" cy="96"/>
                </a:xfrm>
                <a:prstGeom prst="line">
                  <a:avLst/>
                </a:prstGeom>
                <a:noFill/>
                <a:ln w="9525">
                  <a:solidFill>
                    <a:schemeClr val="tx1"/>
                  </a:solidFill>
                  <a:round/>
                  <a:headEnd/>
                  <a:tailEnd/>
                </a:ln>
              </p:spPr>
              <p:txBody>
                <a:bodyPr/>
                <a:lstStyle/>
                <a:p>
                  <a:endParaRPr lang="en-US"/>
                </a:p>
              </p:txBody>
            </p:sp>
            <p:sp>
              <p:nvSpPr>
                <p:cNvPr id="31835" name="Line 54"/>
                <p:cNvSpPr>
                  <a:spLocks noChangeShapeType="1"/>
                </p:cNvSpPr>
                <p:nvPr/>
              </p:nvSpPr>
              <p:spPr bwMode="auto">
                <a:xfrm flipH="1">
                  <a:off x="2597" y="2193"/>
                  <a:ext cx="144" cy="96"/>
                </a:xfrm>
                <a:prstGeom prst="line">
                  <a:avLst/>
                </a:prstGeom>
                <a:noFill/>
                <a:ln w="9525">
                  <a:solidFill>
                    <a:schemeClr val="tx1"/>
                  </a:solidFill>
                  <a:round/>
                  <a:headEnd/>
                  <a:tailEnd/>
                </a:ln>
              </p:spPr>
              <p:txBody>
                <a:bodyPr/>
                <a:lstStyle/>
                <a:p>
                  <a:endParaRPr lang="en-US"/>
                </a:p>
              </p:txBody>
            </p:sp>
            <p:sp>
              <p:nvSpPr>
                <p:cNvPr id="31838" name="Rectangle 57"/>
                <p:cNvSpPr>
                  <a:spLocks noChangeArrowheads="1"/>
                </p:cNvSpPr>
                <p:nvPr/>
              </p:nvSpPr>
              <p:spPr bwMode="auto">
                <a:xfrm>
                  <a:off x="2330" y="2100"/>
                  <a:ext cx="114" cy="67"/>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31839" name="Picture 59"/>
                <p:cNvPicPr>
                  <a:picLocks noChangeAspect="1" noChangeArrowheads="1"/>
                </p:cNvPicPr>
                <p:nvPr/>
              </p:nvPicPr>
              <p:blipFill>
                <a:blip r:embed="rId3" cstate="print"/>
                <a:srcRect/>
                <a:stretch>
                  <a:fillRect/>
                </a:stretch>
              </p:blipFill>
              <p:spPr bwMode="auto">
                <a:xfrm rot="10800000">
                  <a:off x="2465" y="2081"/>
                  <a:ext cx="144" cy="103"/>
                </a:xfrm>
                <a:prstGeom prst="rect">
                  <a:avLst/>
                </a:prstGeom>
                <a:noFill/>
                <a:ln w="9525">
                  <a:noFill/>
                  <a:miter lim="800000"/>
                  <a:headEnd/>
                  <a:tailEnd/>
                </a:ln>
              </p:spPr>
            </p:pic>
            <p:sp>
              <p:nvSpPr>
                <p:cNvPr id="31830" name="Rectangle 49"/>
                <p:cNvSpPr>
                  <a:spLocks noChangeArrowheads="1"/>
                </p:cNvSpPr>
                <p:nvPr/>
              </p:nvSpPr>
              <p:spPr bwMode="auto">
                <a:xfrm>
                  <a:off x="2459" y="2190"/>
                  <a:ext cx="144" cy="96"/>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826" name="Oval 61"/>
              <p:cNvSpPr>
                <a:spLocks noChangeArrowheads="1"/>
              </p:cNvSpPr>
              <p:nvPr/>
            </p:nvSpPr>
            <p:spPr bwMode="auto">
              <a:xfrm>
                <a:off x="4177728" y="5708525"/>
                <a:ext cx="80207" cy="64219"/>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15" name="Text Box 104"/>
              <p:cNvSpPr txBox="1">
                <a:spLocks noChangeArrowheads="1"/>
              </p:cNvSpPr>
              <p:nvPr/>
            </p:nvSpPr>
            <p:spPr bwMode="auto">
              <a:xfrm>
                <a:off x="4400340" y="5765331"/>
                <a:ext cx="990320" cy="184641"/>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Calibri" pitchFamily="34" charset="0"/>
                  </a:rPr>
                  <a:t>COM RS CSM/CDR</a:t>
                </a:r>
                <a:endParaRPr lang="en-US" altLang="en-US" sz="600" b="1" dirty="0">
                  <a:solidFill>
                    <a:srgbClr val="000000"/>
                  </a:solidFill>
                  <a:latin typeface="Calibri" pitchFamily="34" charset="0"/>
                </a:endParaRPr>
              </a:p>
            </p:txBody>
          </p:sp>
          <p:sp>
            <p:nvSpPr>
              <p:cNvPr id="31812" name="Oval 127"/>
              <p:cNvSpPr>
                <a:spLocks noChangeArrowheads="1"/>
              </p:cNvSpPr>
              <p:nvPr/>
            </p:nvSpPr>
            <p:spPr bwMode="auto">
              <a:xfrm>
                <a:off x="4132300" y="4862099"/>
                <a:ext cx="80207" cy="64219"/>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011" name="Text Box 156"/>
          <p:cNvSpPr txBox="1">
            <a:spLocks noChangeArrowheads="1"/>
          </p:cNvSpPr>
          <p:nvPr/>
        </p:nvSpPr>
        <p:spPr bwMode="auto">
          <a:xfrm>
            <a:off x="3771589" y="5908587"/>
            <a:ext cx="740908" cy="184666"/>
          </a:xfrm>
          <a:prstGeom prst="rect">
            <a:avLst/>
          </a:prstGeom>
          <a:noFill/>
          <a:ln w="9525">
            <a:noFill/>
            <a:miter lim="800000"/>
            <a:headEnd/>
            <a:tailEnd/>
          </a:ln>
        </p:spPr>
        <p:txBody>
          <a:bodyPr wrap="none">
            <a:spAutoFit/>
          </a:bodyPr>
          <a:lstStyle/>
          <a:p>
            <a:pPr eaLnBrk="1" hangingPunct="1"/>
            <a:r>
              <a:rPr lang="en-US" altLang="en-US" sz="600" b="1" dirty="0" smtClean="0">
                <a:solidFill>
                  <a:srgbClr val="000000"/>
                </a:solidFill>
                <a:latin typeface="Calibri" pitchFamily="34" charset="0"/>
              </a:rPr>
              <a:t>CEREMONY SGM </a:t>
            </a:r>
            <a:endParaRPr lang="en-US" altLang="en-US" sz="600" b="1" dirty="0">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pic>
        <p:nvPicPr>
          <p:cNvPr id="238" name="Picture 78" descr="CSM-rank">
            <a:hlinkClick r:id="rId4"/>
          </p:cNvPr>
          <p:cNvPicPr>
            <a:picLocks noChangeAspect="1" noChangeArrowheads="1"/>
          </p:cNvPicPr>
          <p:nvPr/>
        </p:nvPicPr>
        <p:blipFill>
          <a:blip r:embed="rId5" cstate="print"/>
          <a:srcRect/>
          <a:stretch>
            <a:fillRect/>
          </a:stretch>
        </p:blipFill>
        <p:spPr bwMode="auto">
          <a:xfrm>
            <a:off x="4039845" y="5400262"/>
            <a:ext cx="57389" cy="83714"/>
          </a:xfrm>
          <a:prstGeom prst="rect">
            <a:avLst/>
          </a:prstGeom>
          <a:noFill/>
          <a:ln w="9525">
            <a:noFill/>
            <a:miter lim="800000"/>
            <a:headEnd/>
            <a:tailEnd/>
          </a:ln>
        </p:spPr>
      </p:pic>
      <p:pic>
        <p:nvPicPr>
          <p:cNvPr id="237" name="Picture 78" descr="CSM-rank">
            <a:hlinkClick r:id="rId4"/>
          </p:cNvPr>
          <p:cNvPicPr>
            <a:picLocks noChangeAspect="1" noChangeArrowheads="1"/>
          </p:cNvPicPr>
          <p:nvPr/>
        </p:nvPicPr>
        <p:blipFill>
          <a:blip r:embed="rId5" cstate="print"/>
          <a:srcRect/>
          <a:stretch>
            <a:fillRect/>
          </a:stretch>
        </p:blipFill>
        <p:spPr bwMode="auto">
          <a:xfrm>
            <a:off x="4076069" y="5807333"/>
            <a:ext cx="93564" cy="136483"/>
          </a:xfrm>
          <a:prstGeom prst="rect">
            <a:avLst/>
          </a:prstGeom>
          <a:noFill/>
          <a:ln w="9525">
            <a:noFill/>
            <a:miter lim="800000"/>
            <a:headEnd/>
            <a:tailEnd/>
          </a:ln>
        </p:spPr>
      </p:pic>
      <p:sp>
        <p:nvSpPr>
          <p:cNvPr id="242" name="Oval 58"/>
          <p:cNvSpPr>
            <a:spLocks noChangeArrowheads="1"/>
          </p:cNvSpPr>
          <p:nvPr/>
        </p:nvSpPr>
        <p:spPr bwMode="auto">
          <a:xfrm rot="16072148">
            <a:off x="4078292" y="4955273"/>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4"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1"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72"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73" name="Text Box 89"/>
          <p:cNvSpPr txBox="1">
            <a:spLocks noChangeArrowheads="1"/>
          </p:cNvSpPr>
          <p:nvPr/>
        </p:nvSpPr>
        <p:spPr bwMode="auto">
          <a:xfrm>
            <a:off x="5575844" y="946955"/>
            <a:ext cx="2468563"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AutoNum type="arabicPeriod" startAt="4"/>
              <a:defRP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Once the pallbearers are turned and in-line with the chaplain and Color Guard.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a:solidFill>
                  <a:srgbClr val="000000"/>
                </a:solidFill>
                <a:latin typeface="+mn-lt"/>
              </a:rPr>
              <a:t>T</a:t>
            </a:r>
            <a:r>
              <a:rPr lang="en-US" altLang="en-US" sz="1100" b="1" dirty="0" smtClean="0">
                <a:solidFill>
                  <a:srgbClr val="000000"/>
                </a:solidFill>
                <a:latin typeface="+mn-lt"/>
              </a:rPr>
              <a:t>he Ceremony NCOIC give the command “Detachment, Order Arms.” After order arms, chaplain </a:t>
            </a:r>
            <a:r>
              <a:rPr lang="en-US" altLang="en-US" sz="1100" b="1" dirty="0">
                <a:solidFill>
                  <a:srgbClr val="000000"/>
                </a:solidFill>
                <a:latin typeface="+mn-lt"/>
              </a:rPr>
              <a:t>will </a:t>
            </a:r>
            <a:r>
              <a:rPr lang="en-US" altLang="en-US" sz="1100" b="1" dirty="0" smtClean="0">
                <a:solidFill>
                  <a:srgbClr val="000000"/>
                </a:solidFill>
                <a:latin typeface="+mn-lt"/>
              </a:rPr>
              <a:t>execute </a:t>
            </a:r>
            <a:r>
              <a:rPr lang="en-US" altLang="en-US" sz="1100" b="1" dirty="0">
                <a:solidFill>
                  <a:srgbClr val="000000"/>
                </a:solidFill>
                <a:latin typeface="+mn-lt"/>
              </a:rPr>
              <a:t>an about </a:t>
            </a:r>
            <a:r>
              <a:rPr lang="en-US" altLang="en-US" sz="1100" b="1" dirty="0" smtClean="0">
                <a:solidFill>
                  <a:srgbClr val="000000"/>
                </a:solidFill>
                <a:latin typeface="+mn-lt"/>
              </a:rPr>
              <a:t>face.</a:t>
            </a:r>
          </a:p>
          <a:p>
            <a:pPr marL="0" indent="0" eaLnBrk="1" hangingPunct="1">
              <a:defRP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Detachment includes: Chaplain, Command Team, and Band.</a:t>
            </a:r>
          </a:p>
          <a:p>
            <a:pPr marL="0" indent="0" eaLnBrk="1" hangingPunct="1">
              <a:defRPr/>
            </a:pPr>
            <a:endParaRPr lang="en-US" altLang="en-US" sz="1200" b="1" dirty="0" smtClean="0">
              <a:solidFill>
                <a:srgbClr val="000000"/>
              </a:solidFill>
            </a:endParaRPr>
          </a:p>
          <a:p>
            <a:pPr marL="0" indent="0" eaLnBrk="1" hangingPunct="1">
              <a:defRPr/>
            </a:pPr>
            <a:r>
              <a:rPr lang="en-US" altLang="en-US" sz="1200" b="1" dirty="0" smtClean="0">
                <a:solidFill>
                  <a:srgbClr val="000000"/>
                </a:solidFill>
              </a:rPr>
              <a:t>	 </a:t>
            </a:r>
          </a:p>
        </p:txBody>
      </p:sp>
      <p:grpSp>
        <p:nvGrpSpPr>
          <p:cNvPr id="178" name="Group 177"/>
          <p:cNvGrpSpPr/>
          <p:nvPr/>
        </p:nvGrpSpPr>
        <p:grpSpPr>
          <a:xfrm rot="5400000">
            <a:off x="3983313" y="4732498"/>
            <a:ext cx="262098" cy="196509"/>
            <a:chOff x="3983313" y="4732498"/>
            <a:chExt cx="262098" cy="196509"/>
          </a:xfrm>
        </p:grpSpPr>
        <p:sp>
          <p:nvSpPr>
            <p:cNvPr id="179" name="Oval 74"/>
            <p:cNvSpPr>
              <a:spLocks noChangeArrowheads="1"/>
            </p:cNvSpPr>
            <p:nvPr/>
          </p:nvSpPr>
          <p:spPr bwMode="auto">
            <a:xfrm>
              <a:off x="3983313" y="473462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Oval 74"/>
            <p:cNvSpPr>
              <a:spLocks noChangeArrowheads="1"/>
            </p:cNvSpPr>
            <p:nvPr/>
          </p:nvSpPr>
          <p:spPr bwMode="auto">
            <a:xfrm>
              <a:off x="3986377" y="488185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1" name="Oval 74"/>
            <p:cNvSpPr>
              <a:spLocks noChangeArrowheads="1"/>
            </p:cNvSpPr>
            <p:nvPr/>
          </p:nvSpPr>
          <p:spPr bwMode="auto">
            <a:xfrm>
              <a:off x="4129495" y="473249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3" name="Oval 74"/>
            <p:cNvSpPr>
              <a:spLocks noChangeArrowheads="1"/>
            </p:cNvSpPr>
            <p:nvPr/>
          </p:nvSpPr>
          <p:spPr bwMode="auto">
            <a:xfrm>
              <a:off x="4198718" y="488328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Oval 74"/>
            <p:cNvSpPr>
              <a:spLocks noChangeArrowheads="1"/>
            </p:cNvSpPr>
            <p:nvPr/>
          </p:nvSpPr>
          <p:spPr bwMode="auto">
            <a:xfrm>
              <a:off x="4054803" y="473249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5" name="Oval 74"/>
            <p:cNvSpPr>
              <a:spLocks noChangeArrowheads="1"/>
            </p:cNvSpPr>
            <p:nvPr/>
          </p:nvSpPr>
          <p:spPr bwMode="auto">
            <a:xfrm>
              <a:off x="4199692" y="473255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6" name="Oval 74"/>
            <p:cNvSpPr>
              <a:spLocks noChangeArrowheads="1"/>
            </p:cNvSpPr>
            <p:nvPr/>
          </p:nvSpPr>
          <p:spPr bwMode="auto">
            <a:xfrm>
              <a:off x="4056198" y="488328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Oval 74"/>
            <p:cNvSpPr>
              <a:spLocks noChangeArrowheads="1"/>
            </p:cNvSpPr>
            <p:nvPr/>
          </p:nvSpPr>
          <p:spPr bwMode="auto">
            <a:xfrm>
              <a:off x="4129495" y="488185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88" name="Picture 154"/>
            <p:cNvPicPr>
              <a:picLocks noChangeAspect="1" noChangeArrowheads="1"/>
            </p:cNvPicPr>
            <p:nvPr/>
          </p:nvPicPr>
          <p:blipFill>
            <a:blip r:embed="rId7" cstate="print"/>
            <a:srcRect/>
            <a:stretch>
              <a:fillRect/>
            </a:stretch>
          </p:blipFill>
          <p:spPr bwMode="auto">
            <a:xfrm>
              <a:off x="3989830" y="4787002"/>
              <a:ext cx="240030" cy="90253"/>
            </a:xfrm>
            <a:prstGeom prst="rect">
              <a:avLst/>
            </a:prstGeom>
            <a:noFill/>
            <a:ln w="9525">
              <a:noFill/>
              <a:miter lim="800000"/>
              <a:headEnd/>
              <a:tailEnd/>
            </a:ln>
          </p:spPr>
        </p:pic>
      </p:grpSp>
      <p:grpSp>
        <p:nvGrpSpPr>
          <p:cNvPr id="189" name="Group 14"/>
          <p:cNvGrpSpPr>
            <a:grpSpLocks/>
          </p:cNvGrpSpPr>
          <p:nvPr/>
        </p:nvGrpSpPr>
        <p:grpSpPr bwMode="auto">
          <a:xfrm>
            <a:off x="3882091" y="5510031"/>
            <a:ext cx="477895" cy="304575"/>
            <a:chOff x="4040581" y="5789783"/>
            <a:chExt cx="477951" cy="304534"/>
          </a:xfrm>
        </p:grpSpPr>
        <p:pic>
          <p:nvPicPr>
            <p:cNvPr id="190" name="Picture 78" descr="CSM-rank">
              <a:hlinkClick r:id="rId4"/>
            </p:cNvPr>
            <p:cNvPicPr>
              <a:picLocks noChangeAspect="1" noChangeArrowheads="1"/>
            </p:cNvPicPr>
            <p:nvPr/>
          </p:nvPicPr>
          <p:blipFill>
            <a:blip r:embed="rId5" cstate="print"/>
            <a:srcRect/>
            <a:stretch>
              <a:fillRect/>
            </a:stretch>
          </p:blipFill>
          <p:spPr bwMode="auto">
            <a:xfrm>
              <a:off x="4040581" y="5957852"/>
              <a:ext cx="93575" cy="136465"/>
            </a:xfrm>
            <a:prstGeom prst="rect">
              <a:avLst/>
            </a:prstGeom>
            <a:noFill/>
            <a:ln w="9525">
              <a:noFill/>
              <a:miter lim="800000"/>
              <a:headEnd/>
              <a:tailEnd/>
            </a:ln>
          </p:spPr>
        </p:pic>
        <p:grpSp>
          <p:nvGrpSpPr>
            <p:cNvPr id="191" name="Group 13"/>
            <p:cNvGrpSpPr>
              <a:grpSpLocks/>
            </p:cNvGrpSpPr>
            <p:nvPr/>
          </p:nvGrpSpPr>
          <p:grpSpPr bwMode="auto">
            <a:xfrm>
              <a:off x="4157480" y="5796502"/>
              <a:ext cx="361052" cy="117616"/>
              <a:chOff x="2824116" y="5333289"/>
              <a:chExt cx="361052" cy="117616"/>
            </a:xfrm>
          </p:grpSpPr>
          <p:sp>
            <p:nvSpPr>
              <p:cNvPr id="195"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6"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7"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8"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92"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3"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94" name="Picture 78" descr="CSM-rank">
              <a:hlinkClick r:id="rId4"/>
            </p:cNvPr>
            <p:cNvPicPr>
              <a:picLocks noChangeAspect="1" noChangeArrowheads="1"/>
            </p:cNvPicPr>
            <p:nvPr/>
          </p:nvPicPr>
          <p:blipFill>
            <a:blip r:embed="rId5" cstate="print"/>
            <a:srcRect/>
            <a:stretch>
              <a:fillRect/>
            </a:stretch>
          </p:blipFill>
          <p:spPr bwMode="auto">
            <a:xfrm>
              <a:off x="4042031" y="5789783"/>
              <a:ext cx="93575" cy="136465"/>
            </a:xfrm>
            <a:prstGeom prst="rect">
              <a:avLst/>
            </a:prstGeom>
            <a:noFill/>
            <a:ln w="9525">
              <a:noFill/>
              <a:miter lim="800000"/>
              <a:headEnd/>
              <a:tailEnd/>
            </a:ln>
          </p:spPr>
        </p:pic>
      </p:grpSp>
      <p:grpSp>
        <p:nvGrpSpPr>
          <p:cNvPr id="3" name="Group 2"/>
          <p:cNvGrpSpPr/>
          <p:nvPr/>
        </p:nvGrpSpPr>
        <p:grpSpPr>
          <a:xfrm>
            <a:off x="2918327" y="4772695"/>
            <a:ext cx="506953" cy="161925"/>
            <a:chOff x="2918327" y="4772695"/>
            <a:chExt cx="506953" cy="161925"/>
          </a:xfrm>
        </p:grpSpPr>
        <p:sp>
          <p:nvSpPr>
            <p:cNvPr id="175"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76"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sp>
        <p:nvSpPr>
          <p:cNvPr id="158"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60" name="Group 159"/>
          <p:cNvGrpSpPr/>
          <p:nvPr/>
        </p:nvGrpSpPr>
        <p:grpSpPr>
          <a:xfrm>
            <a:off x="4696291" y="5050297"/>
            <a:ext cx="626954" cy="309371"/>
            <a:chOff x="4696291" y="5050297"/>
            <a:chExt cx="626954" cy="309371"/>
          </a:xfrm>
        </p:grpSpPr>
        <p:sp>
          <p:nvSpPr>
            <p:cNvPr id="161" name="Oval 58"/>
            <p:cNvSpPr>
              <a:spLocks noChangeArrowheads="1"/>
            </p:cNvSpPr>
            <p:nvPr/>
          </p:nvSpPr>
          <p:spPr bwMode="auto">
            <a:xfrm rot="16072148">
              <a:off x="4964604" y="502465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2" name="Text Box 83"/>
            <p:cNvSpPr txBox="1">
              <a:spLocks noChangeArrowheads="1"/>
            </p:cNvSpPr>
            <p:nvPr/>
          </p:nvSpPr>
          <p:spPr bwMode="auto">
            <a:xfrm>
              <a:off x="4696291" y="5082669"/>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grpSp>
        <p:nvGrpSpPr>
          <p:cNvPr id="163" name="Group 162"/>
          <p:cNvGrpSpPr/>
          <p:nvPr/>
        </p:nvGrpSpPr>
        <p:grpSpPr>
          <a:xfrm>
            <a:off x="4752436" y="2370630"/>
            <a:ext cx="533400" cy="348607"/>
            <a:chOff x="4720625" y="2588798"/>
            <a:chExt cx="533400" cy="348607"/>
          </a:xfrm>
        </p:grpSpPr>
        <p:sp>
          <p:nvSpPr>
            <p:cNvPr id="164"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65"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66"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67" name="Group 166"/>
          <p:cNvGrpSpPr/>
          <p:nvPr/>
        </p:nvGrpSpPr>
        <p:grpSpPr>
          <a:xfrm>
            <a:off x="2955507" y="2369309"/>
            <a:ext cx="801688" cy="349108"/>
            <a:chOff x="2946122" y="2704305"/>
            <a:chExt cx="801688" cy="349108"/>
          </a:xfrm>
        </p:grpSpPr>
        <p:sp>
          <p:nvSpPr>
            <p:cNvPr id="168"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9"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70" name="Group 20"/>
            <p:cNvGrpSpPr>
              <a:grpSpLocks/>
            </p:cNvGrpSpPr>
            <p:nvPr/>
          </p:nvGrpSpPr>
          <p:grpSpPr bwMode="auto">
            <a:xfrm>
              <a:off x="3328495" y="2857760"/>
              <a:ext cx="199021" cy="191501"/>
              <a:chOff x="3795175" y="3031583"/>
              <a:chExt cx="199300" cy="191501"/>
            </a:xfrm>
          </p:grpSpPr>
          <p:sp>
            <p:nvSpPr>
              <p:cNvPr id="174"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7"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2"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59"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22253589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31759" name="Oval 58"/>
            <p:cNvSpPr>
              <a:spLocks noChangeArrowheads="1"/>
            </p:cNvSpPr>
            <p:nvPr/>
          </p:nvSpPr>
          <p:spPr bwMode="auto">
            <a:xfrm rot="16072148">
              <a:off x="4071889" y="4393563"/>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538" name="Rectangle 57"/>
          <p:cNvSpPr>
            <a:spLocks noChangeArrowheads="1"/>
          </p:cNvSpPr>
          <p:nvPr/>
        </p:nvSpPr>
        <p:spPr bwMode="auto">
          <a:xfrm>
            <a:off x="4019939" y="3703696"/>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539" name="Picture 59"/>
          <p:cNvPicPr>
            <a:picLocks noChangeAspect="1" noChangeArrowheads="1"/>
          </p:cNvPicPr>
          <p:nvPr/>
        </p:nvPicPr>
        <p:blipFill>
          <a:blip r:embed="rId7" cstate="print"/>
          <a:srcRect/>
          <a:stretch>
            <a:fillRect/>
          </a:stretch>
        </p:blipFill>
        <p:spPr bwMode="auto">
          <a:xfrm rot="10800000">
            <a:off x="4107511" y="3691805"/>
            <a:ext cx="92729" cy="71567"/>
          </a:xfrm>
          <a:prstGeom prst="rect">
            <a:avLst/>
          </a:prstGeom>
          <a:noFill/>
          <a:ln w="9525">
            <a:noFill/>
            <a:miter lim="800000"/>
            <a:headEnd/>
            <a:tailEnd/>
          </a:ln>
        </p:spPr>
      </p:pic>
      <p:sp>
        <p:nvSpPr>
          <p:cNvPr id="540" name="Rectangle 49"/>
          <p:cNvSpPr>
            <a:spLocks noChangeArrowheads="1"/>
          </p:cNvSpPr>
          <p:nvPr/>
        </p:nvSpPr>
        <p:spPr bwMode="auto">
          <a:xfrm>
            <a:off x="3916392" y="376568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543" name="Picture 154"/>
          <p:cNvPicPr>
            <a:picLocks noChangeAspect="1" noChangeArrowheads="1"/>
          </p:cNvPicPr>
          <p:nvPr/>
        </p:nvPicPr>
        <p:blipFill>
          <a:blip r:embed="rId6" cstate="print"/>
          <a:srcRect/>
          <a:stretch>
            <a:fillRect/>
          </a:stretch>
        </p:blipFill>
        <p:spPr bwMode="auto">
          <a:xfrm rot="5400000">
            <a:off x="3990684" y="4162672"/>
            <a:ext cx="240030" cy="76397"/>
          </a:xfrm>
          <a:prstGeom prst="rect">
            <a:avLst/>
          </a:prstGeom>
          <a:noFill/>
          <a:ln w="9525">
            <a:noFill/>
            <a:miter lim="800000"/>
            <a:headEnd/>
            <a:tailEnd/>
          </a:ln>
        </p:spPr>
      </p:pic>
      <p:sp>
        <p:nvSpPr>
          <p:cNvPr id="550" name="Rectangle 49"/>
          <p:cNvSpPr>
            <a:spLocks noChangeArrowheads="1"/>
          </p:cNvSpPr>
          <p:nvPr/>
        </p:nvSpPr>
        <p:spPr bwMode="auto">
          <a:xfrm>
            <a:off x="4009121" y="376568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51" name="Rectangle 49"/>
          <p:cNvSpPr>
            <a:spLocks noChangeArrowheads="1"/>
          </p:cNvSpPr>
          <p:nvPr/>
        </p:nvSpPr>
        <p:spPr bwMode="auto">
          <a:xfrm>
            <a:off x="4101850" y="376568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52" name="Rectangle 49"/>
          <p:cNvSpPr>
            <a:spLocks noChangeArrowheads="1"/>
          </p:cNvSpPr>
          <p:nvPr/>
        </p:nvSpPr>
        <p:spPr bwMode="auto">
          <a:xfrm>
            <a:off x="4194654" y="3765564"/>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54" name="Line 54"/>
          <p:cNvSpPr>
            <a:spLocks noChangeShapeType="1"/>
          </p:cNvSpPr>
          <p:nvPr/>
        </p:nvSpPr>
        <p:spPr bwMode="auto">
          <a:xfrm flipH="1">
            <a:off x="4192178" y="3766226"/>
            <a:ext cx="92729" cy="66062"/>
          </a:xfrm>
          <a:prstGeom prst="line">
            <a:avLst/>
          </a:prstGeom>
          <a:noFill/>
          <a:ln w="9525">
            <a:solidFill>
              <a:schemeClr val="tx1"/>
            </a:solidFill>
            <a:round/>
            <a:headEnd/>
            <a:tailEnd/>
          </a:ln>
        </p:spPr>
        <p:txBody>
          <a:bodyPr/>
          <a:lstStyle/>
          <a:p>
            <a:endParaRPr lang="en-US"/>
          </a:p>
        </p:txBody>
      </p:sp>
      <p:sp>
        <p:nvSpPr>
          <p:cNvPr id="542" name="Line 53"/>
          <p:cNvSpPr>
            <a:spLocks noChangeShapeType="1"/>
          </p:cNvSpPr>
          <p:nvPr/>
        </p:nvSpPr>
        <p:spPr bwMode="auto">
          <a:xfrm>
            <a:off x="4192270" y="3764269"/>
            <a:ext cx="92729" cy="66062"/>
          </a:xfrm>
          <a:prstGeom prst="line">
            <a:avLst/>
          </a:prstGeom>
          <a:noFill/>
          <a:ln w="9525">
            <a:solidFill>
              <a:schemeClr val="tx1"/>
            </a:solidFill>
            <a:round/>
            <a:headEnd/>
            <a:tailEnd/>
          </a:ln>
        </p:spPr>
        <p:txBody>
          <a:bodyPr/>
          <a:lstStyle/>
          <a:p>
            <a:endParaRPr lang="en-US"/>
          </a:p>
        </p:txBody>
      </p:sp>
      <p:sp>
        <p:nvSpPr>
          <p:cNvPr id="553" name="Line 53"/>
          <p:cNvSpPr>
            <a:spLocks noChangeShapeType="1"/>
          </p:cNvSpPr>
          <p:nvPr/>
        </p:nvSpPr>
        <p:spPr bwMode="auto">
          <a:xfrm>
            <a:off x="3914757" y="3765564"/>
            <a:ext cx="92729" cy="66062"/>
          </a:xfrm>
          <a:prstGeom prst="line">
            <a:avLst/>
          </a:prstGeom>
          <a:noFill/>
          <a:ln w="9525">
            <a:solidFill>
              <a:schemeClr val="tx1"/>
            </a:solidFill>
            <a:round/>
            <a:headEnd/>
            <a:tailEnd/>
          </a:ln>
        </p:spPr>
        <p:txBody>
          <a:bodyPr/>
          <a:lstStyle/>
          <a:p>
            <a:endParaRPr lang="en-US"/>
          </a:p>
        </p:txBody>
      </p:sp>
      <p:sp>
        <p:nvSpPr>
          <p:cNvPr id="541" name="Line 54"/>
          <p:cNvSpPr>
            <a:spLocks noChangeShapeType="1"/>
          </p:cNvSpPr>
          <p:nvPr/>
        </p:nvSpPr>
        <p:spPr bwMode="auto">
          <a:xfrm flipH="1">
            <a:off x="3919510" y="3763429"/>
            <a:ext cx="92729" cy="66062"/>
          </a:xfrm>
          <a:prstGeom prst="line">
            <a:avLst/>
          </a:prstGeom>
          <a:noFill/>
          <a:ln w="9525">
            <a:solidFill>
              <a:schemeClr val="tx1"/>
            </a:solidFill>
            <a:round/>
            <a:headEnd/>
            <a:tailEnd/>
          </a:ln>
        </p:spPr>
        <p:txBody>
          <a:bodyPr/>
          <a:lstStyle/>
          <a:p>
            <a:endParaRPr lang="en-US"/>
          </a:p>
        </p:txBody>
      </p:sp>
      <p:sp>
        <p:nvSpPr>
          <p:cNvPr id="555" name="Oval 127"/>
          <p:cNvSpPr>
            <a:spLocks noChangeArrowheads="1"/>
          </p:cNvSpPr>
          <p:nvPr/>
        </p:nvSpPr>
        <p:spPr bwMode="auto">
          <a:xfrm>
            <a:off x="4071134" y="3934524"/>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59" name="Oval 61"/>
          <p:cNvSpPr>
            <a:spLocks noChangeArrowheads="1"/>
          </p:cNvSpPr>
          <p:nvPr/>
        </p:nvSpPr>
        <p:spPr bwMode="auto">
          <a:xfrm>
            <a:off x="4125808" y="4482013"/>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10" name="Oval 58"/>
          <p:cNvSpPr>
            <a:spLocks noChangeArrowheads="1"/>
          </p:cNvSpPr>
          <p:nvPr/>
        </p:nvSpPr>
        <p:spPr bwMode="auto">
          <a:xfrm rot="16072148">
            <a:off x="4073271" y="4910338"/>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6" name="Oval 74"/>
          <p:cNvSpPr>
            <a:spLocks noChangeArrowheads="1"/>
          </p:cNvSpPr>
          <p:nvPr/>
        </p:nvSpPr>
        <p:spPr bwMode="auto">
          <a:xfrm>
            <a:off x="4162535" y="425568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7" name="Oval 74"/>
          <p:cNvSpPr>
            <a:spLocks noChangeArrowheads="1"/>
          </p:cNvSpPr>
          <p:nvPr/>
        </p:nvSpPr>
        <p:spPr bwMode="auto">
          <a:xfrm>
            <a:off x="4162535" y="408411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8" name="Oval 74"/>
          <p:cNvSpPr>
            <a:spLocks noChangeArrowheads="1"/>
          </p:cNvSpPr>
          <p:nvPr/>
        </p:nvSpPr>
        <p:spPr bwMode="auto">
          <a:xfrm>
            <a:off x="4162536" y="41406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9" name="Oval 74"/>
          <p:cNvSpPr>
            <a:spLocks noChangeArrowheads="1"/>
          </p:cNvSpPr>
          <p:nvPr/>
        </p:nvSpPr>
        <p:spPr bwMode="auto">
          <a:xfrm>
            <a:off x="4165045" y="419567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8" name="Oval 74"/>
          <p:cNvSpPr>
            <a:spLocks noChangeArrowheads="1"/>
          </p:cNvSpPr>
          <p:nvPr/>
        </p:nvSpPr>
        <p:spPr bwMode="auto">
          <a:xfrm>
            <a:off x="4011314" y="425614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9" name="Oval 74"/>
          <p:cNvSpPr>
            <a:spLocks noChangeArrowheads="1"/>
          </p:cNvSpPr>
          <p:nvPr/>
        </p:nvSpPr>
        <p:spPr bwMode="auto">
          <a:xfrm>
            <a:off x="4012122" y="408339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40" name="Oval 74"/>
          <p:cNvSpPr>
            <a:spLocks noChangeArrowheads="1"/>
          </p:cNvSpPr>
          <p:nvPr/>
        </p:nvSpPr>
        <p:spPr bwMode="auto">
          <a:xfrm>
            <a:off x="4012768" y="414141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41" name="Oval 74"/>
          <p:cNvSpPr>
            <a:spLocks noChangeArrowheads="1"/>
          </p:cNvSpPr>
          <p:nvPr/>
        </p:nvSpPr>
        <p:spPr bwMode="auto">
          <a:xfrm>
            <a:off x="4012179" y="4199436"/>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pic>
        <p:nvPicPr>
          <p:cNvPr id="239" name="Picture 78" descr="CSM-rank">
            <a:hlinkClick r:id="rId3"/>
          </p:cNvPr>
          <p:cNvPicPr>
            <a:picLocks noChangeAspect="1" noChangeArrowheads="1"/>
          </p:cNvPicPr>
          <p:nvPr/>
        </p:nvPicPr>
        <p:blipFill>
          <a:blip r:embed="rId4" cstate="print"/>
          <a:srcRect/>
          <a:stretch>
            <a:fillRect/>
          </a:stretch>
        </p:blipFill>
        <p:spPr bwMode="auto">
          <a:xfrm>
            <a:off x="4045175" y="4471120"/>
            <a:ext cx="57389" cy="83714"/>
          </a:xfrm>
          <a:prstGeom prst="rect">
            <a:avLst/>
          </a:prstGeom>
          <a:noFill/>
          <a:ln w="9525">
            <a:noFill/>
            <a:miter lim="800000"/>
            <a:headEnd/>
            <a:tailEnd/>
          </a:ln>
        </p:spPr>
      </p:pic>
      <p:sp>
        <p:nvSpPr>
          <p:cNvPr id="143"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5"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6"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4" name="Rectangle 3"/>
          <p:cNvSpPr/>
          <p:nvPr/>
        </p:nvSpPr>
        <p:spPr>
          <a:xfrm>
            <a:off x="5519709" y="1354012"/>
            <a:ext cx="2591293" cy="1785104"/>
          </a:xfrm>
          <a:prstGeom prst="rect">
            <a:avLst/>
          </a:prstGeom>
        </p:spPr>
        <p:txBody>
          <a:bodyPr wrap="square">
            <a:sp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a:t>
            </a:r>
            <a:r>
              <a:rPr lang="en-US" altLang="en-US" sz="1100" b="1" dirty="0">
                <a:solidFill>
                  <a:srgbClr val="000000"/>
                </a:solidFill>
                <a:latin typeface="+mn-lt"/>
              </a:rPr>
              <a:t>Ceremony </a:t>
            </a:r>
            <a:r>
              <a:rPr lang="en-US" altLang="en-US" sz="1100" b="1" dirty="0" smtClean="0">
                <a:solidFill>
                  <a:srgbClr val="000000"/>
                </a:solidFill>
                <a:latin typeface="+mn-lt"/>
              </a:rPr>
              <a:t>NCOIC command “Forward March.” </a:t>
            </a:r>
            <a:endParaRPr lang="en-US" altLang="en-US" sz="1100" b="1" dirty="0">
              <a:solidFill>
                <a:srgbClr val="000000"/>
              </a:solidFill>
              <a:latin typeface="+mn-lt"/>
            </a:endParaRPr>
          </a:p>
          <a:p>
            <a:pPr marL="0" indent="0" eaLnBrk="1" hangingPunct="1">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a:t>
            </a:r>
            <a:r>
              <a:rPr lang="en-US" altLang="en-US" sz="1100" b="1" dirty="0">
                <a:solidFill>
                  <a:srgbClr val="000000"/>
                </a:solidFill>
                <a:latin typeface="+mn-lt"/>
              </a:rPr>
              <a:t>Color Guard, Chaplain, </a:t>
            </a:r>
            <a:r>
              <a:rPr lang="en-US" altLang="en-US" sz="1100" b="1" dirty="0" smtClean="0">
                <a:solidFill>
                  <a:srgbClr val="000000"/>
                </a:solidFill>
                <a:latin typeface="+mn-lt"/>
              </a:rPr>
              <a:t>Pallbearers</a:t>
            </a:r>
            <a:r>
              <a:rPr lang="en-US" altLang="en-US" sz="1100" b="1" dirty="0">
                <a:solidFill>
                  <a:srgbClr val="000000"/>
                </a:solidFill>
                <a:latin typeface="+mn-lt"/>
              </a:rPr>
              <a:t>, Command </a:t>
            </a:r>
            <a:r>
              <a:rPr lang="en-US" altLang="en-US" sz="1100" b="1" dirty="0" smtClean="0">
                <a:solidFill>
                  <a:srgbClr val="000000"/>
                </a:solidFill>
                <a:latin typeface="+mn-lt"/>
              </a:rPr>
              <a:t>Team, </a:t>
            </a:r>
            <a:r>
              <a:rPr lang="en-US" altLang="en-US" sz="1100" b="1" dirty="0">
                <a:solidFill>
                  <a:srgbClr val="000000"/>
                </a:solidFill>
                <a:latin typeface="+mn-lt"/>
              </a:rPr>
              <a:t>and Ceremony NCOIC will then conduct a solemn walk </a:t>
            </a:r>
            <a:r>
              <a:rPr lang="en-US" altLang="en-US" sz="1100" b="1" dirty="0" smtClean="0">
                <a:solidFill>
                  <a:srgbClr val="000000"/>
                </a:solidFill>
                <a:latin typeface="+mn-lt"/>
              </a:rPr>
              <a:t>towards the aircraft</a:t>
            </a:r>
            <a:r>
              <a:rPr lang="en-US" altLang="en-US" sz="1100" b="1" dirty="0">
                <a:solidFill>
                  <a:srgbClr val="000000"/>
                </a:solidFill>
                <a:latin typeface="+mn-lt"/>
              </a:rPr>
              <a:t>. </a:t>
            </a: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Band plays, “Hark! The Angel Sing” during solemn walk. </a:t>
            </a:r>
            <a:endParaRPr lang="en-US" altLang="en-US" sz="1100" b="1" dirty="0">
              <a:solidFill>
                <a:srgbClr val="000000"/>
              </a:solidFill>
              <a:latin typeface="+mn-lt"/>
            </a:endParaRPr>
          </a:p>
        </p:txBody>
      </p:sp>
      <p:sp>
        <p:nvSpPr>
          <p:cNvPr id="14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grpSp>
        <p:nvGrpSpPr>
          <p:cNvPr id="148" name="Group 147"/>
          <p:cNvGrpSpPr/>
          <p:nvPr/>
        </p:nvGrpSpPr>
        <p:grpSpPr>
          <a:xfrm>
            <a:off x="2918327" y="4772695"/>
            <a:ext cx="506953" cy="161925"/>
            <a:chOff x="2918327" y="4772695"/>
            <a:chExt cx="506953" cy="161925"/>
          </a:xfrm>
        </p:grpSpPr>
        <p:sp>
          <p:nvSpPr>
            <p:cNvPr id="149"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0"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grpSp>
        <p:nvGrpSpPr>
          <p:cNvPr id="152" name="Group 14"/>
          <p:cNvGrpSpPr>
            <a:grpSpLocks/>
          </p:cNvGrpSpPr>
          <p:nvPr/>
        </p:nvGrpSpPr>
        <p:grpSpPr bwMode="auto">
          <a:xfrm>
            <a:off x="3909266" y="4587036"/>
            <a:ext cx="477895" cy="304575"/>
            <a:chOff x="4040581" y="5789783"/>
            <a:chExt cx="477951" cy="304534"/>
          </a:xfrm>
        </p:grpSpPr>
        <p:pic>
          <p:nvPicPr>
            <p:cNvPr id="153" name="Picture 78" descr="CSM-rank">
              <a:hlinkClick r:id="rId3"/>
            </p:cNvPr>
            <p:cNvPicPr>
              <a:picLocks noChangeAspect="1" noChangeArrowheads="1"/>
            </p:cNvPicPr>
            <p:nvPr/>
          </p:nvPicPr>
          <p:blipFill>
            <a:blip r:embed="rId4" cstate="print"/>
            <a:srcRect/>
            <a:stretch>
              <a:fillRect/>
            </a:stretch>
          </p:blipFill>
          <p:spPr bwMode="auto">
            <a:xfrm>
              <a:off x="4040581" y="5957852"/>
              <a:ext cx="93575" cy="136465"/>
            </a:xfrm>
            <a:prstGeom prst="rect">
              <a:avLst/>
            </a:prstGeom>
            <a:noFill/>
            <a:ln w="9525">
              <a:noFill/>
              <a:miter lim="800000"/>
              <a:headEnd/>
              <a:tailEnd/>
            </a:ln>
          </p:spPr>
        </p:pic>
        <p:grpSp>
          <p:nvGrpSpPr>
            <p:cNvPr id="154" name="Group 13"/>
            <p:cNvGrpSpPr>
              <a:grpSpLocks/>
            </p:cNvGrpSpPr>
            <p:nvPr/>
          </p:nvGrpSpPr>
          <p:grpSpPr bwMode="auto">
            <a:xfrm>
              <a:off x="4157480" y="5796502"/>
              <a:ext cx="361052" cy="117616"/>
              <a:chOff x="2824116" y="5333289"/>
              <a:chExt cx="361052" cy="117616"/>
            </a:xfrm>
          </p:grpSpPr>
          <p:sp>
            <p:nvSpPr>
              <p:cNvPr id="158"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59"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1"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2"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55"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56"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57" name="Picture 78" descr="CSM-rank">
              <a:hlinkClick r:id="rId3"/>
            </p:cNvPr>
            <p:cNvPicPr>
              <a:picLocks noChangeAspect="1" noChangeArrowheads="1"/>
            </p:cNvPicPr>
            <p:nvPr/>
          </p:nvPicPr>
          <p:blipFill>
            <a:blip r:embed="rId4" cstate="print"/>
            <a:srcRect/>
            <a:stretch>
              <a:fillRect/>
            </a:stretch>
          </p:blipFill>
          <p:spPr bwMode="auto">
            <a:xfrm>
              <a:off x="4042031" y="5789783"/>
              <a:ext cx="93575" cy="136465"/>
            </a:xfrm>
            <a:prstGeom prst="rect">
              <a:avLst/>
            </a:prstGeom>
            <a:noFill/>
            <a:ln w="9525">
              <a:noFill/>
              <a:miter lim="800000"/>
              <a:headEnd/>
              <a:tailEnd/>
            </a:ln>
          </p:spPr>
        </p:pic>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1" name="Group 150"/>
          <p:cNvGrpSpPr/>
          <p:nvPr/>
        </p:nvGrpSpPr>
        <p:grpSpPr>
          <a:xfrm>
            <a:off x="4752436" y="2370630"/>
            <a:ext cx="533400" cy="348607"/>
            <a:chOff x="4720625" y="2588798"/>
            <a:chExt cx="533400" cy="348607"/>
          </a:xfrm>
        </p:grpSpPr>
        <p:sp>
          <p:nvSpPr>
            <p:cNvPr id="164"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65"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66"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67" name="Group 166"/>
          <p:cNvGrpSpPr/>
          <p:nvPr/>
        </p:nvGrpSpPr>
        <p:grpSpPr>
          <a:xfrm>
            <a:off x="2955507" y="2369309"/>
            <a:ext cx="801688" cy="349108"/>
            <a:chOff x="2946122" y="2704305"/>
            <a:chExt cx="801688" cy="349108"/>
          </a:xfrm>
        </p:grpSpPr>
        <p:sp>
          <p:nvSpPr>
            <p:cNvPr id="168"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9"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70" name="Group 20"/>
            <p:cNvGrpSpPr>
              <a:grpSpLocks/>
            </p:cNvGrpSpPr>
            <p:nvPr/>
          </p:nvGrpSpPr>
          <p:grpSpPr bwMode="auto">
            <a:xfrm>
              <a:off x="3328495" y="2857760"/>
              <a:ext cx="199021" cy="191501"/>
              <a:chOff x="3795175" y="3031583"/>
              <a:chExt cx="199300" cy="191501"/>
            </a:xfrm>
          </p:grpSpPr>
          <p:sp>
            <p:nvSpPr>
              <p:cNvPr id="171"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2"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3"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63"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11589151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Rectangle 49"/>
          <p:cNvSpPr>
            <a:spLocks noChangeArrowheads="1"/>
          </p:cNvSpPr>
          <p:nvPr/>
        </p:nvSpPr>
        <p:spPr bwMode="auto">
          <a:xfrm>
            <a:off x="4113726" y="3031240"/>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1" name="Rectangle 49"/>
          <p:cNvSpPr>
            <a:spLocks noChangeArrowheads="1"/>
          </p:cNvSpPr>
          <p:nvPr/>
        </p:nvSpPr>
        <p:spPr bwMode="auto">
          <a:xfrm>
            <a:off x="4114801" y="3225266"/>
            <a:ext cx="91320"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pic>
        <p:nvPicPr>
          <p:cNvPr id="543" name="Picture 154"/>
          <p:cNvPicPr>
            <a:picLocks noChangeAspect="1" noChangeArrowheads="1"/>
          </p:cNvPicPr>
          <p:nvPr/>
        </p:nvPicPr>
        <p:blipFill>
          <a:blip r:embed="rId6" cstate="print"/>
          <a:srcRect/>
          <a:stretch>
            <a:fillRect/>
          </a:stretch>
        </p:blipFill>
        <p:spPr bwMode="auto">
          <a:xfrm rot="5400000">
            <a:off x="3990684" y="4162672"/>
            <a:ext cx="240030" cy="76397"/>
          </a:xfrm>
          <a:prstGeom prst="rect">
            <a:avLst/>
          </a:prstGeom>
          <a:noFill/>
          <a:ln w="9525">
            <a:noFill/>
            <a:miter lim="800000"/>
            <a:headEnd/>
            <a:tailEnd/>
          </a:ln>
        </p:spPr>
      </p:pic>
      <p:sp>
        <p:nvSpPr>
          <p:cNvPr id="555" name="Oval 127"/>
          <p:cNvSpPr>
            <a:spLocks noChangeArrowheads="1"/>
          </p:cNvSpPr>
          <p:nvPr/>
        </p:nvSpPr>
        <p:spPr bwMode="auto">
          <a:xfrm>
            <a:off x="4071134" y="3934524"/>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59" name="Oval 61"/>
          <p:cNvSpPr>
            <a:spLocks noChangeArrowheads="1"/>
          </p:cNvSpPr>
          <p:nvPr/>
        </p:nvSpPr>
        <p:spPr bwMode="auto">
          <a:xfrm>
            <a:off x="4125808" y="4482013"/>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6" name="Oval 74"/>
          <p:cNvSpPr>
            <a:spLocks noChangeArrowheads="1"/>
          </p:cNvSpPr>
          <p:nvPr/>
        </p:nvSpPr>
        <p:spPr bwMode="auto">
          <a:xfrm>
            <a:off x="4162535" y="425568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7" name="Oval 74"/>
          <p:cNvSpPr>
            <a:spLocks noChangeArrowheads="1"/>
          </p:cNvSpPr>
          <p:nvPr/>
        </p:nvSpPr>
        <p:spPr bwMode="auto">
          <a:xfrm>
            <a:off x="4162535" y="408411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8" name="Oval 74"/>
          <p:cNvSpPr>
            <a:spLocks noChangeArrowheads="1"/>
          </p:cNvSpPr>
          <p:nvPr/>
        </p:nvSpPr>
        <p:spPr bwMode="auto">
          <a:xfrm>
            <a:off x="4162536" y="414064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29" name="Oval 74"/>
          <p:cNvSpPr>
            <a:spLocks noChangeArrowheads="1"/>
          </p:cNvSpPr>
          <p:nvPr/>
        </p:nvSpPr>
        <p:spPr bwMode="auto">
          <a:xfrm>
            <a:off x="4165045" y="419567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8" name="Oval 74"/>
          <p:cNvSpPr>
            <a:spLocks noChangeArrowheads="1"/>
          </p:cNvSpPr>
          <p:nvPr/>
        </p:nvSpPr>
        <p:spPr bwMode="auto">
          <a:xfrm>
            <a:off x="4011314" y="425614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9" name="Oval 74"/>
          <p:cNvSpPr>
            <a:spLocks noChangeArrowheads="1"/>
          </p:cNvSpPr>
          <p:nvPr/>
        </p:nvSpPr>
        <p:spPr bwMode="auto">
          <a:xfrm>
            <a:off x="4012122" y="408339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40" name="Oval 74"/>
          <p:cNvSpPr>
            <a:spLocks noChangeArrowheads="1"/>
          </p:cNvSpPr>
          <p:nvPr/>
        </p:nvSpPr>
        <p:spPr bwMode="auto">
          <a:xfrm>
            <a:off x="4012768" y="414141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41" name="Oval 74"/>
          <p:cNvSpPr>
            <a:spLocks noChangeArrowheads="1"/>
          </p:cNvSpPr>
          <p:nvPr/>
        </p:nvSpPr>
        <p:spPr bwMode="auto">
          <a:xfrm>
            <a:off x="4012179" y="4199436"/>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pic>
        <p:nvPicPr>
          <p:cNvPr id="239" name="Picture 78" descr="CSM-rank">
            <a:hlinkClick r:id="rId3"/>
          </p:cNvPr>
          <p:cNvPicPr>
            <a:picLocks noChangeAspect="1" noChangeArrowheads="1"/>
          </p:cNvPicPr>
          <p:nvPr/>
        </p:nvPicPr>
        <p:blipFill>
          <a:blip r:embed="rId4" cstate="print"/>
          <a:srcRect/>
          <a:stretch>
            <a:fillRect/>
          </a:stretch>
        </p:blipFill>
        <p:spPr bwMode="auto">
          <a:xfrm>
            <a:off x="4045175" y="4471120"/>
            <a:ext cx="57389" cy="83714"/>
          </a:xfrm>
          <a:prstGeom prst="rect">
            <a:avLst/>
          </a:prstGeom>
          <a:noFill/>
          <a:ln w="9525">
            <a:noFill/>
            <a:miter lim="800000"/>
            <a:headEnd/>
            <a:tailEnd/>
          </a:ln>
        </p:spPr>
      </p:pic>
      <p:sp>
        <p:nvSpPr>
          <p:cNvPr id="143" name="Rectangle 49"/>
          <p:cNvSpPr>
            <a:spLocks noChangeArrowheads="1"/>
          </p:cNvSpPr>
          <p:nvPr/>
        </p:nvSpPr>
        <p:spPr bwMode="auto">
          <a:xfrm>
            <a:off x="4113727" y="3160579"/>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4" name="Rectangle 49"/>
          <p:cNvSpPr>
            <a:spLocks noChangeArrowheads="1"/>
          </p:cNvSpPr>
          <p:nvPr/>
        </p:nvSpPr>
        <p:spPr bwMode="auto">
          <a:xfrm>
            <a:off x="4113732" y="3095514"/>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5" name="Line 54"/>
          <p:cNvSpPr>
            <a:spLocks noChangeShapeType="1"/>
          </p:cNvSpPr>
          <p:nvPr/>
        </p:nvSpPr>
        <p:spPr bwMode="auto">
          <a:xfrm flipH="1">
            <a:off x="4111870" y="3225512"/>
            <a:ext cx="92729" cy="66062"/>
          </a:xfrm>
          <a:prstGeom prst="line">
            <a:avLst/>
          </a:prstGeom>
          <a:noFill/>
          <a:ln w="9525">
            <a:solidFill>
              <a:schemeClr val="tx1"/>
            </a:solidFill>
            <a:round/>
            <a:headEnd/>
            <a:tailEnd/>
          </a:ln>
        </p:spPr>
        <p:txBody>
          <a:bodyPr/>
          <a:lstStyle/>
          <a:p>
            <a:endParaRPr lang="en-US"/>
          </a:p>
        </p:txBody>
      </p:sp>
      <p:sp>
        <p:nvSpPr>
          <p:cNvPr id="146" name="Line 54"/>
          <p:cNvSpPr>
            <a:spLocks noChangeShapeType="1"/>
          </p:cNvSpPr>
          <p:nvPr/>
        </p:nvSpPr>
        <p:spPr bwMode="auto">
          <a:xfrm flipH="1">
            <a:off x="4116003" y="3032387"/>
            <a:ext cx="92729" cy="66062"/>
          </a:xfrm>
          <a:prstGeom prst="line">
            <a:avLst/>
          </a:prstGeom>
          <a:noFill/>
          <a:ln w="9525">
            <a:solidFill>
              <a:schemeClr val="tx1"/>
            </a:solidFill>
            <a:round/>
            <a:headEnd/>
            <a:tailEnd/>
          </a:ln>
        </p:spPr>
        <p:txBody>
          <a:bodyPr/>
          <a:lstStyle/>
          <a:p>
            <a:endParaRPr lang="en-US"/>
          </a:p>
        </p:txBody>
      </p:sp>
      <p:sp>
        <p:nvSpPr>
          <p:cNvPr id="147" name="Line 53"/>
          <p:cNvSpPr>
            <a:spLocks noChangeShapeType="1"/>
          </p:cNvSpPr>
          <p:nvPr/>
        </p:nvSpPr>
        <p:spPr bwMode="auto">
          <a:xfrm>
            <a:off x="4111869" y="3225135"/>
            <a:ext cx="92729" cy="66062"/>
          </a:xfrm>
          <a:prstGeom prst="line">
            <a:avLst/>
          </a:prstGeom>
          <a:noFill/>
          <a:ln w="9525">
            <a:solidFill>
              <a:schemeClr val="tx1"/>
            </a:solidFill>
            <a:round/>
            <a:headEnd/>
            <a:tailEnd/>
          </a:ln>
        </p:spPr>
        <p:txBody>
          <a:bodyPr/>
          <a:lstStyle/>
          <a:p>
            <a:endParaRPr lang="en-US"/>
          </a:p>
        </p:txBody>
      </p:sp>
      <p:sp>
        <p:nvSpPr>
          <p:cNvPr id="148" name="Line 53"/>
          <p:cNvSpPr>
            <a:spLocks noChangeShapeType="1"/>
          </p:cNvSpPr>
          <p:nvPr/>
        </p:nvSpPr>
        <p:spPr bwMode="auto">
          <a:xfrm>
            <a:off x="4112426" y="3033351"/>
            <a:ext cx="92729" cy="66062"/>
          </a:xfrm>
          <a:prstGeom prst="line">
            <a:avLst/>
          </a:prstGeom>
          <a:noFill/>
          <a:ln w="9525">
            <a:solidFill>
              <a:schemeClr val="tx1"/>
            </a:solidFill>
            <a:round/>
            <a:headEnd/>
            <a:tailEnd/>
          </a:ln>
        </p:spPr>
        <p:txBody>
          <a:bodyPr/>
          <a:lstStyle/>
          <a:p>
            <a:endParaRPr lang="en-US"/>
          </a:p>
        </p:txBody>
      </p:sp>
      <p:pic>
        <p:nvPicPr>
          <p:cNvPr id="149" name="Picture 59"/>
          <p:cNvPicPr>
            <a:picLocks noChangeAspect="1" noChangeArrowheads="1"/>
          </p:cNvPicPr>
          <p:nvPr/>
        </p:nvPicPr>
        <p:blipFill>
          <a:blip r:embed="rId7" cstate="print"/>
          <a:srcRect/>
          <a:stretch>
            <a:fillRect/>
          </a:stretch>
        </p:blipFill>
        <p:spPr bwMode="auto">
          <a:xfrm rot="10800000">
            <a:off x="4212733" y="3161353"/>
            <a:ext cx="86246" cy="62622"/>
          </a:xfrm>
          <a:prstGeom prst="rect">
            <a:avLst/>
          </a:prstGeom>
          <a:noFill/>
          <a:ln w="9525">
            <a:noFill/>
            <a:miter lim="800000"/>
            <a:headEnd/>
            <a:tailEnd/>
          </a:ln>
        </p:spPr>
      </p:pic>
      <p:sp>
        <p:nvSpPr>
          <p:cNvPr id="150" name="Rectangle 57"/>
          <p:cNvSpPr>
            <a:spLocks noChangeArrowheads="1"/>
          </p:cNvSpPr>
          <p:nvPr/>
        </p:nvSpPr>
        <p:spPr bwMode="auto">
          <a:xfrm>
            <a:off x="4220526" y="3105685"/>
            <a:ext cx="70659" cy="45719"/>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3"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5"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6"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57" name="TextBox 21"/>
          <p:cNvSpPr txBox="1">
            <a:spLocks noChangeArrowheads="1"/>
          </p:cNvSpPr>
          <p:nvPr/>
        </p:nvSpPr>
        <p:spPr bwMode="auto">
          <a:xfrm>
            <a:off x="5564978" y="1304714"/>
            <a:ext cx="2359025" cy="2833688"/>
          </a:xfrm>
          <a:prstGeom prst="rect">
            <a:avLst/>
          </a:prstGeom>
          <a:noFill/>
          <a:ln w="9525">
            <a:noFill/>
            <a:miter lim="800000"/>
            <a:headEnd/>
            <a:tailEnd/>
          </a:ln>
        </p:spPr>
        <p:txBody>
          <a:bodyPr/>
          <a:lstStyle/>
          <a:p>
            <a:pPr eaLnBrk="1" hangingPunct="1">
              <a:buFontTx/>
              <a:buAutoNum type="arabicPeriod" startAt="4"/>
            </a:pPr>
            <a:endParaRPr lang="en-US" altLang="en-US" sz="1100" b="1" dirty="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Color </a:t>
            </a:r>
            <a:r>
              <a:rPr lang="en-US" altLang="en-US" sz="1100" b="1" dirty="0">
                <a:solidFill>
                  <a:srgbClr val="000000"/>
                </a:solidFill>
                <a:latin typeface="+mn-lt"/>
              </a:rPr>
              <a:t>Guard </a:t>
            </a:r>
            <a:r>
              <a:rPr lang="en-US" altLang="en-US" sz="1100" b="1" dirty="0" smtClean="0">
                <a:solidFill>
                  <a:srgbClr val="000000"/>
                </a:solidFill>
                <a:latin typeface="+mn-lt"/>
              </a:rPr>
              <a:t>move ahead </a:t>
            </a:r>
            <a:r>
              <a:rPr lang="en-US" altLang="en-US" sz="1100" b="1" dirty="0">
                <a:solidFill>
                  <a:srgbClr val="000000"/>
                </a:solidFill>
                <a:latin typeface="+mn-lt"/>
              </a:rPr>
              <a:t>and </a:t>
            </a:r>
            <a:r>
              <a:rPr lang="en-US" altLang="en-US" sz="1100" b="1" dirty="0" smtClean="0">
                <a:solidFill>
                  <a:srgbClr val="000000"/>
                </a:solidFill>
                <a:latin typeface="+mn-lt"/>
              </a:rPr>
              <a:t>execute </a:t>
            </a:r>
            <a:r>
              <a:rPr lang="en-US" altLang="en-US" sz="1100" b="1" dirty="0">
                <a:solidFill>
                  <a:srgbClr val="000000"/>
                </a:solidFill>
                <a:latin typeface="+mn-lt"/>
              </a:rPr>
              <a:t>a right turn at the top of the cordon then reverse march and halt on line with the right flank of the cordon and immediately </a:t>
            </a:r>
            <a:r>
              <a:rPr lang="en-US" altLang="en-US" sz="1100" b="1" dirty="0" smtClean="0">
                <a:solidFill>
                  <a:srgbClr val="000000"/>
                </a:solidFill>
                <a:latin typeface="+mn-lt"/>
              </a:rPr>
              <a:t>present arms.</a:t>
            </a:r>
            <a:endParaRPr lang="en-US" altLang="en-US" sz="1100" b="1" dirty="0">
              <a:solidFill>
                <a:srgbClr val="000000"/>
              </a:solidFill>
              <a:latin typeface="+mn-lt"/>
            </a:endParaRPr>
          </a:p>
          <a:p>
            <a:pPr eaLnBrk="1" hangingPunct="1"/>
            <a:endParaRPr lang="en-US" altLang="en-US" sz="1100" b="1" dirty="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The </a:t>
            </a:r>
            <a:r>
              <a:rPr lang="en-US" altLang="en-US" sz="1100" b="1" dirty="0">
                <a:solidFill>
                  <a:srgbClr val="000000"/>
                </a:solidFill>
                <a:latin typeface="+mn-lt"/>
              </a:rPr>
              <a:t>Chaplain will continue his march with the </a:t>
            </a:r>
            <a:r>
              <a:rPr lang="en-US" altLang="en-US" sz="1100" b="1" dirty="0" smtClean="0">
                <a:solidFill>
                  <a:srgbClr val="000000"/>
                </a:solidFill>
                <a:latin typeface="+mn-lt"/>
              </a:rPr>
              <a:t>pallbearers, pallbearer NCOIC, VIP’s, and Ceremony NCOIC  </a:t>
            </a:r>
            <a:r>
              <a:rPr lang="en-US" altLang="en-US" sz="1100" b="1" dirty="0">
                <a:solidFill>
                  <a:srgbClr val="000000"/>
                </a:solidFill>
                <a:latin typeface="+mn-lt"/>
              </a:rPr>
              <a:t>up the ramp of the aircraft. </a:t>
            </a:r>
          </a:p>
          <a:p>
            <a:pPr eaLnBrk="1" hangingPunct="1"/>
            <a:endParaRPr lang="en-US" altLang="en-US" sz="1100" b="1" dirty="0">
              <a:solidFill>
                <a:srgbClr val="000000"/>
              </a:solidFill>
              <a:latin typeface="+mn-lt"/>
            </a:endParaRPr>
          </a:p>
        </p:txBody>
      </p:sp>
      <p:grpSp>
        <p:nvGrpSpPr>
          <p:cNvPr id="158" name="Group 157"/>
          <p:cNvGrpSpPr/>
          <p:nvPr/>
        </p:nvGrpSpPr>
        <p:grpSpPr>
          <a:xfrm>
            <a:off x="2918327" y="4772695"/>
            <a:ext cx="506953" cy="161925"/>
            <a:chOff x="2918327" y="4772695"/>
            <a:chExt cx="506953" cy="161925"/>
          </a:xfrm>
        </p:grpSpPr>
        <p:sp>
          <p:nvSpPr>
            <p:cNvPr id="159"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1"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grpSp>
        <p:nvGrpSpPr>
          <p:cNvPr id="163" name="Group 14"/>
          <p:cNvGrpSpPr>
            <a:grpSpLocks/>
          </p:cNvGrpSpPr>
          <p:nvPr/>
        </p:nvGrpSpPr>
        <p:grpSpPr bwMode="auto">
          <a:xfrm>
            <a:off x="3909266" y="4587036"/>
            <a:ext cx="477895" cy="304575"/>
            <a:chOff x="4040581" y="5789783"/>
            <a:chExt cx="477951" cy="304534"/>
          </a:xfrm>
        </p:grpSpPr>
        <p:pic>
          <p:nvPicPr>
            <p:cNvPr id="164" name="Picture 78" descr="CSM-rank">
              <a:hlinkClick r:id="rId3"/>
            </p:cNvPr>
            <p:cNvPicPr>
              <a:picLocks noChangeAspect="1" noChangeArrowheads="1"/>
            </p:cNvPicPr>
            <p:nvPr/>
          </p:nvPicPr>
          <p:blipFill>
            <a:blip r:embed="rId4" cstate="print"/>
            <a:srcRect/>
            <a:stretch>
              <a:fillRect/>
            </a:stretch>
          </p:blipFill>
          <p:spPr bwMode="auto">
            <a:xfrm>
              <a:off x="4040581" y="5957852"/>
              <a:ext cx="93575" cy="136465"/>
            </a:xfrm>
            <a:prstGeom prst="rect">
              <a:avLst/>
            </a:prstGeom>
            <a:noFill/>
            <a:ln w="9525">
              <a:noFill/>
              <a:miter lim="800000"/>
              <a:headEnd/>
              <a:tailEnd/>
            </a:ln>
          </p:spPr>
        </p:pic>
        <p:grpSp>
          <p:nvGrpSpPr>
            <p:cNvPr id="165" name="Group 13"/>
            <p:cNvGrpSpPr>
              <a:grpSpLocks/>
            </p:cNvGrpSpPr>
            <p:nvPr/>
          </p:nvGrpSpPr>
          <p:grpSpPr bwMode="auto">
            <a:xfrm>
              <a:off x="4157480" y="5796502"/>
              <a:ext cx="361052" cy="117616"/>
              <a:chOff x="2824116" y="5333289"/>
              <a:chExt cx="361052" cy="117616"/>
            </a:xfrm>
          </p:grpSpPr>
          <p:sp>
            <p:nvSpPr>
              <p:cNvPr id="169" name="AutoShape 128"/>
              <p:cNvSpPr>
                <a:spLocks noChangeArrowheads="1"/>
              </p:cNvSpPr>
              <p:nvPr/>
            </p:nvSpPr>
            <p:spPr bwMode="auto">
              <a:xfrm>
                <a:off x="2824116" y="5333446"/>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0" name="AutoShape 128"/>
              <p:cNvSpPr>
                <a:spLocks noChangeArrowheads="1"/>
              </p:cNvSpPr>
              <p:nvPr/>
            </p:nvSpPr>
            <p:spPr bwMode="auto">
              <a:xfrm>
                <a:off x="2917488" y="5333290"/>
                <a:ext cx="77797"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1" name="AutoShape 128"/>
              <p:cNvSpPr>
                <a:spLocks noChangeArrowheads="1"/>
              </p:cNvSpPr>
              <p:nvPr/>
            </p:nvSpPr>
            <p:spPr bwMode="auto">
              <a:xfrm>
                <a:off x="3014088"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2" name="AutoShape 128"/>
              <p:cNvSpPr>
                <a:spLocks noChangeArrowheads="1"/>
              </p:cNvSpPr>
              <p:nvPr/>
            </p:nvSpPr>
            <p:spPr bwMode="auto">
              <a:xfrm>
                <a:off x="3108959" y="5333289"/>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66" name="AutoShape 128"/>
            <p:cNvSpPr>
              <a:spLocks noChangeArrowheads="1"/>
            </p:cNvSpPr>
            <p:nvPr/>
          </p:nvSpPr>
          <p:spPr bwMode="auto">
            <a:xfrm>
              <a:off x="4162132"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7" name="AutoShape 128"/>
            <p:cNvSpPr>
              <a:spLocks noChangeArrowheads="1"/>
            </p:cNvSpPr>
            <p:nvPr/>
          </p:nvSpPr>
          <p:spPr bwMode="auto">
            <a:xfrm>
              <a:off x="4253681" y="5951680"/>
              <a:ext cx="76209" cy="117459"/>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68" name="Picture 78" descr="CSM-rank">
              <a:hlinkClick r:id="rId3"/>
            </p:cNvPr>
            <p:cNvPicPr>
              <a:picLocks noChangeAspect="1" noChangeArrowheads="1"/>
            </p:cNvPicPr>
            <p:nvPr/>
          </p:nvPicPr>
          <p:blipFill>
            <a:blip r:embed="rId4" cstate="print"/>
            <a:srcRect/>
            <a:stretch>
              <a:fillRect/>
            </a:stretch>
          </p:blipFill>
          <p:spPr bwMode="auto">
            <a:xfrm>
              <a:off x="4042031" y="5789783"/>
              <a:ext cx="93575" cy="136465"/>
            </a:xfrm>
            <a:prstGeom prst="rect">
              <a:avLst/>
            </a:prstGeom>
            <a:noFill/>
            <a:ln w="9525">
              <a:noFill/>
              <a:miter lim="800000"/>
              <a:headEnd/>
              <a:tailEnd/>
            </a:ln>
          </p:spPr>
        </p:pic>
      </p:grpSp>
      <p:sp>
        <p:nvSpPr>
          <p:cNvPr id="173" name="Oval 58"/>
          <p:cNvSpPr>
            <a:spLocks noChangeArrowheads="1"/>
          </p:cNvSpPr>
          <p:nvPr/>
        </p:nvSpPr>
        <p:spPr bwMode="auto">
          <a:xfrm rot="16072148">
            <a:off x="4070312" y="4347051"/>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4" name="Oval 58"/>
          <p:cNvSpPr>
            <a:spLocks noChangeArrowheads="1"/>
          </p:cNvSpPr>
          <p:nvPr/>
        </p:nvSpPr>
        <p:spPr bwMode="auto">
          <a:xfrm rot="16072148">
            <a:off x="4073271" y="4910338"/>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4" name="Group 153"/>
          <p:cNvGrpSpPr/>
          <p:nvPr/>
        </p:nvGrpSpPr>
        <p:grpSpPr>
          <a:xfrm>
            <a:off x="4752436" y="2370630"/>
            <a:ext cx="533400" cy="348607"/>
            <a:chOff x="4720625" y="2588798"/>
            <a:chExt cx="533400" cy="348607"/>
          </a:xfrm>
        </p:grpSpPr>
        <p:sp>
          <p:nvSpPr>
            <p:cNvPr id="162"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76"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77"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78" name="Group 177"/>
          <p:cNvGrpSpPr/>
          <p:nvPr/>
        </p:nvGrpSpPr>
        <p:grpSpPr>
          <a:xfrm>
            <a:off x="2955507" y="2369309"/>
            <a:ext cx="801688" cy="349108"/>
            <a:chOff x="2946122" y="2704305"/>
            <a:chExt cx="801688" cy="349108"/>
          </a:xfrm>
        </p:grpSpPr>
        <p:sp>
          <p:nvSpPr>
            <p:cNvPr id="179"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81" name="Group 20"/>
            <p:cNvGrpSpPr>
              <a:grpSpLocks/>
            </p:cNvGrpSpPr>
            <p:nvPr/>
          </p:nvGrpSpPr>
          <p:grpSpPr bwMode="auto">
            <a:xfrm>
              <a:off x="3328495" y="2857760"/>
              <a:ext cx="199021" cy="191501"/>
              <a:chOff x="3795175" y="3031583"/>
              <a:chExt cx="199300" cy="191501"/>
            </a:xfrm>
          </p:grpSpPr>
          <p:sp>
            <p:nvSpPr>
              <p:cNvPr id="182"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3"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4"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75"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30976515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95" name="Oval 58"/>
          <p:cNvSpPr>
            <a:spLocks noChangeArrowheads="1"/>
          </p:cNvSpPr>
          <p:nvPr/>
        </p:nvSpPr>
        <p:spPr bwMode="auto">
          <a:xfrm rot="16072148">
            <a:off x="4409968" y="2817847"/>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6" name="Text Box 83"/>
          <p:cNvSpPr txBox="1">
            <a:spLocks noChangeArrowheads="1"/>
          </p:cNvSpPr>
          <p:nvPr/>
        </p:nvSpPr>
        <p:spPr bwMode="auto">
          <a:xfrm>
            <a:off x="4190154" y="2875821"/>
            <a:ext cx="547789"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sp>
        <p:nvSpPr>
          <p:cNvPr id="197"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3" name="Oval 74"/>
          <p:cNvSpPr>
            <a:spLocks noChangeArrowheads="1"/>
          </p:cNvSpPr>
          <p:nvPr/>
        </p:nvSpPr>
        <p:spPr bwMode="auto">
          <a:xfrm>
            <a:off x="4152269" y="199687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4" name="Oval 74"/>
          <p:cNvSpPr>
            <a:spLocks noChangeArrowheads="1"/>
          </p:cNvSpPr>
          <p:nvPr/>
        </p:nvSpPr>
        <p:spPr bwMode="auto">
          <a:xfrm>
            <a:off x="4153875" y="183005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7" name="Oval 74"/>
          <p:cNvSpPr>
            <a:spLocks noChangeArrowheads="1"/>
          </p:cNvSpPr>
          <p:nvPr/>
        </p:nvSpPr>
        <p:spPr bwMode="auto">
          <a:xfrm>
            <a:off x="4154521" y="188808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8" name="Oval 74"/>
          <p:cNvSpPr>
            <a:spLocks noChangeArrowheads="1"/>
          </p:cNvSpPr>
          <p:nvPr/>
        </p:nvSpPr>
        <p:spPr bwMode="auto">
          <a:xfrm>
            <a:off x="4153875" y="194233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10" name="Picture 154"/>
          <p:cNvPicPr>
            <a:picLocks noChangeAspect="1" noChangeArrowheads="1"/>
          </p:cNvPicPr>
          <p:nvPr/>
        </p:nvPicPr>
        <p:blipFill>
          <a:blip r:embed="rId6" cstate="print"/>
          <a:srcRect/>
          <a:stretch>
            <a:fillRect/>
          </a:stretch>
        </p:blipFill>
        <p:spPr bwMode="auto">
          <a:xfrm rot="5400000">
            <a:off x="3989041" y="1906187"/>
            <a:ext cx="240030" cy="65974"/>
          </a:xfrm>
          <a:prstGeom prst="rect">
            <a:avLst/>
          </a:prstGeom>
          <a:noFill/>
          <a:ln w="9525">
            <a:noFill/>
            <a:miter lim="800000"/>
            <a:headEnd/>
            <a:tailEnd/>
          </a:ln>
        </p:spPr>
      </p:pic>
      <p:sp>
        <p:nvSpPr>
          <p:cNvPr id="1013" name="Oval 62"/>
          <p:cNvSpPr>
            <a:spLocks noChangeArrowheads="1"/>
          </p:cNvSpPr>
          <p:nvPr/>
        </p:nvSpPr>
        <p:spPr bwMode="auto">
          <a:xfrm>
            <a:off x="4107336" y="2245076"/>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 name="Group 2"/>
          <p:cNvGrpSpPr/>
          <p:nvPr/>
        </p:nvGrpSpPr>
        <p:grpSpPr>
          <a:xfrm>
            <a:off x="3886863" y="2341353"/>
            <a:ext cx="430632" cy="281657"/>
            <a:chOff x="3886863" y="2341353"/>
            <a:chExt cx="430632" cy="281657"/>
          </a:xfrm>
        </p:grpSpPr>
        <p:pic>
          <p:nvPicPr>
            <p:cNvPr id="1014" name="Picture 78" descr="CSM-rank">
              <a:hlinkClick r:id="rId3"/>
            </p:cNvPr>
            <p:cNvPicPr>
              <a:picLocks noChangeAspect="1" noChangeArrowheads="1"/>
            </p:cNvPicPr>
            <p:nvPr/>
          </p:nvPicPr>
          <p:blipFill>
            <a:blip r:embed="rId4" cstate="print"/>
            <a:srcRect/>
            <a:stretch>
              <a:fillRect/>
            </a:stretch>
          </p:blipFill>
          <p:spPr bwMode="auto">
            <a:xfrm>
              <a:off x="3888921" y="2486527"/>
              <a:ext cx="93564" cy="136483"/>
            </a:xfrm>
            <a:prstGeom prst="rect">
              <a:avLst/>
            </a:prstGeom>
            <a:noFill/>
            <a:ln w="9525">
              <a:noFill/>
              <a:miter lim="800000"/>
              <a:headEnd/>
              <a:tailEnd/>
            </a:ln>
          </p:spPr>
        </p:pic>
        <p:sp>
          <p:nvSpPr>
            <p:cNvPr id="1015" name="AutoShape 128"/>
            <p:cNvSpPr>
              <a:spLocks noChangeArrowheads="1"/>
            </p:cNvSpPr>
            <p:nvPr/>
          </p:nvSpPr>
          <p:spPr bwMode="auto">
            <a:xfrm>
              <a:off x="40066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016" name="AutoShape 128"/>
            <p:cNvSpPr>
              <a:spLocks noChangeArrowheads="1"/>
            </p:cNvSpPr>
            <p:nvPr/>
          </p:nvSpPr>
          <p:spPr bwMode="auto">
            <a:xfrm>
              <a:off x="4080711" y="2345240"/>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017" name="AutoShape 128"/>
            <p:cNvSpPr>
              <a:spLocks noChangeArrowheads="1"/>
            </p:cNvSpPr>
            <p:nvPr/>
          </p:nvSpPr>
          <p:spPr bwMode="auto">
            <a:xfrm>
              <a:off x="41590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018" name="AutoShape 128"/>
            <p:cNvSpPr>
              <a:spLocks noChangeArrowheads="1"/>
            </p:cNvSpPr>
            <p:nvPr/>
          </p:nvSpPr>
          <p:spPr bwMode="auto">
            <a:xfrm>
              <a:off x="4241295" y="2345239"/>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019" name="AutoShape 128"/>
            <p:cNvSpPr>
              <a:spLocks noChangeArrowheads="1"/>
            </p:cNvSpPr>
            <p:nvPr/>
          </p:nvSpPr>
          <p:spPr bwMode="auto">
            <a:xfrm>
              <a:off x="4014855"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020" name="AutoShape 128"/>
            <p:cNvSpPr>
              <a:spLocks noChangeArrowheads="1"/>
            </p:cNvSpPr>
            <p:nvPr/>
          </p:nvSpPr>
          <p:spPr bwMode="auto">
            <a:xfrm>
              <a:off x="4100393"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021" name="Picture 78" descr="CSM-rank">
              <a:hlinkClick r:id="rId3"/>
            </p:cNvPr>
            <p:cNvPicPr>
              <a:picLocks noChangeAspect="1" noChangeArrowheads="1"/>
            </p:cNvPicPr>
            <p:nvPr/>
          </p:nvPicPr>
          <p:blipFill>
            <a:blip r:embed="rId4" cstate="print"/>
            <a:srcRect/>
            <a:stretch>
              <a:fillRect/>
            </a:stretch>
          </p:blipFill>
          <p:spPr bwMode="auto">
            <a:xfrm>
              <a:off x="3886863" y="2341353"/>
              <a:ext cx="93564" cy="136483"/>
            </a:xfrm>
            <a:prstGeom prst="rect">
              <a:avLst/>
            </a:prstGeom>
            <a:noFill/>
            <a:ln w="9525">
              <a:noFill/>
              <a:miter lim="800000"/>
              <a:headEnd/>
              <a:tailEnd/>
            </a:ln>
          </p:spPr>
        </p:pic>
      </p:grpSp>
      <p:sp>
        <p:nvSpPr>
          <p:cNvPr id="1030" name="Oval 74"/>
          <p:cNvSpPr>
            <a:spLocks noChangeArrowheads="1"/>
          </p:cNvSpPr>
          <p:nvPr/>
        </p:nvSpPr>
        <p:spPr bwMode="auto">
          <a:xfrm>
            <a:off x="4014855" y="199577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1" name="Oval 74"/>
          <p:cNvSpPr>
            <a:spLocks noChangeArrowheads="1"/>
          </p:cNvSpPr>
          <p:nvPr/>
        </p:nvSpPr>
        <p:spPr bwMode="auto">
          <a:xfrm>
            <a:off x="4014856" y="18273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2" name="Oval 74"/>
          <p:cNvSpPr>
            <a:spLocks noChangeArrowheads="1"/>
          </p:cNvSpPr>
          <p:nvPr/>
        </p:nvSpPr>
        <p:spPr bwMode="auto">
          <a:xfrm>
            <a:off x="4014856" y="188524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3" name="Oval 74"/>
          <p:cNvSpPr>
            <a:spLocks noChangeArrowheads="1"/>
          </p:cNvSpPr>
          <p:nvPr/>
        </p:nvSpPr>
        <p:spPr bwMode="auto">
          <a:xfrm>
            <a:off x="4016986" y="194197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pic>
        <p:nvPicPr>
          <p:cNvPr id="248" name="Picture 78" descr="CSM-rank">
            <a:hlinkClick r:id="rId3"/>
          </p:cNvPr>
          <p:cNvPicPr>
            <a:picLocks noChangeAspect="1" noChangeArrowheads="1"/>
          </p:cNvPicPr>
          <p:nvPr/>
        </p:nvPicPr>
        <p:blipFill>
          <a:blip r:embed="rId4" cstate="print"/>
          <a:srcRect/>
          <a:stretch>
            <a:fillRect/>
          </a:stretch>
        </p:blipFill>
        <p:spPr bwMode="auto">
          <a:xfrm>
            <a:off x="4026773" y="2235333"/>
            <a:ext cx="57389" cy="83714"/>
          </a:xfrm>
          <a:prstGeom prst="rect">
            <a:avLst/>
          </a:prstGeom>
          <a:noFill/>
          <a:ln w="9525">
            <a:noFill/>
            <a:miter lim="800000"/>
            <a:headEnd/>
            <a:tailEnd/>
          </a:ln>
        </p:spPr>
      </p:pic>
      <p:sp>
        <p:nvSpPr>
          <p:cNvPr id="148"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0"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52" name="Text Box 89"/>
          <p:cNvSpPr txBox="1">
            <a:spLocks noChangeArrowheads="1"/>
          </p:cNvSpPr>
          <p:nvPr/>
        </p:nvSpPr>
        <p:spPr bwMode="auto">
          <a:xfrm>
            <a:off x="5691700" y="1539523"/>
            <a:ext cx="2470150" cy="1308050"/>
          </a:xfrm>
          <a:prstGeom prst="rect">
            <a:avLst/>
          </a:prstGeom>
          <a:noFill/>
          <a:ln w="9525" algn="ctr">
            <a:noFill/>
            <a:miter lim="800000"/>
            <a:headEnd/>
            <a:tailEnd/>
          </a:ln>
        </p:spPr>
        <p:txBody>
          <a:bodyPr>
            <a:spAutoFit/>
          </a:bodyPr>
          <a:lstStyle/>
          <a:p>
            <a:pPr marL="171450" indent="-171450" eaLnBrk="1" hangingPunct="1">
              <a:buFont typeface="Arial" panose="020B0604020202020204" pitchFamily="34" charset="0"/>
              <a:buChar char="•"/>
            </a:pPr>
            <a:r>
              <a:rPr lang="en-US" altLang="en-US" sz="1100" b="1" dirty="0" smtClean="0">
                <a:solidFill>
                  <a:srgbClr val="000000"/>
                </a:solidFill>
                <a:latin typeface="+mn-lt"/>
              </a:rPr>
              <a:t>Once </a:t>
            </a:r>
            <a:r>
              <a:rPr lang="en-US" altLang="en-US" sz="1100" b="1" dirty="0">
                <a:solidFill>
                  <a:srgbClr val="000000"/>
                </a:solidFill>
                <a:latin typeface="+mn-lt"/>
              </a:rPr>
              <a:t>inside the aircraft, the </a:t>
            </a:r>
            <a:r>
              <a:rPr lang="en-US" altLang="en-US" sz="1100" b="1" dirty="0" smtClean="0">
                <a:solidFill>
                  <a:srgbClr val="000000"/>
                </a:solidFill>
                <a:latin typeface="+mn-lt"/>
              </a:rPr>
              <a:t>Pallbearer NCOIC marches pallbearers about 3 steps away from chaplain.</a:t>
            </a:r>
          </a:p>
          <a:p>
            <a:pPr marL="171450" indent="-171450" eaLnBrk="1" hangingPunct="1">
              <a:buFont typeface="Arial" panose="020B0604020202020204" pitchFamily="34" charset="0"/>
              <a:buChar char="•"/>
            </a:pPr>
            <a:endParaRPr lang="en-US" altLang="en-US" sz="1100" b="1" dirty="0">
              <a:solidFill>
                <a:srgbClr val="000000"/>
              </a:solidFill>
              <a:latin typeface="+mn-lt"/>
            </a:endParaRPr>
          </a:p>
          <a:p>
            <a:pPr eaLnBrk="1" hangingPunct="1"/>
            <a:endParaRPr lang="en-US" altLang="en-US" sz="1200" b="1" dirty="0">
              <a:solidFill>
                <a:srgbClr val="000000"/>
              </a:solidFill>
            </a:endParaRPr>
          </a:p>
          <a:p>
            <a:pPr eaLnBrk="1" hangingPunct="1"/>
            <a:r>
              <a:rPr lang="en-US" altLang="en-US" sz="1200" b="1" dirty="0">
                <a:solidFill>
                  <a:srgbClr val="000000"/>
                </a:solidFill>
              </a:rPr>
              <a:t>	 </a:t>
            </a:r>
          </a:p>
        </p:txBody>
      </p:sp>
      <p:grpSp>
        <p:nvGrpSpPr>
          <p:cNvPr id="153" name="Group 152"/>
          <p:cNvGrpSpPr/>
          <p:nvPr/>
        </p:nvGrpSpPr>
        <p:grpSpPr>
          <a:xfrm>
            <a:off x="2918327" y="4772695"/>
            <a:ext cx="506953" cy="161925"/>
            <a:chOff x="2918327" y="4772695"/>
            <a:chExt cx="506953" cy="161925"/>
          </a:xfrm>
        </p:grpSpPr>
        <p:sp>
          <p:nvSpPr>
            <p:cNvPr id="154"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5"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sp>
        <p:nvSpPr>
          <p:cNvPr id="157" name="Oval 58"/>
          <p:cNvSpPr>
            <a:spLocks noChangeArrowheads="1"/>
          </p:cNvSpPr>
          <p:nvPr/>
        </p:nvSpPr>
        <p:spPr bwMode="auto">
          <a:xfrm rot="16072148">
            <a:off x="4074267" y="2082569"/>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158" name="Group 157"/>
          <p:cNvGrpSpPr/>
          <p:nvPr/>
        </p:nvGrpSpPr>
        <p:grpSpPr>
          <a:xfrm>
            <a:off x="4731247" y="2969405"/>
            <a:ext cx="184420" cy="264363"/>
            <a:chOff x="4777709" y="3004336"/>
            <a:chExt cx="184420" cy="264363"/>
          </a:xfrm>
        </p:grpSpPr>
        <p:sp>
          <p:nvSpPr>
            <p:cNvPr id="159" name="Rectangle 49"/>
            <p:cNvSpPr>
              <a:spLocks noChangeArrowheads="1"/>
            </p:cNvSpPr>
            <p:nvPr/>
          </p:nvSpPr>
          <p:spPr bwMode="auto">
            <a:xfrm>
              <a:off x="4868842" y="313331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0" name="Rectangle 49"/>
            <p:cNvSpPr>
              <a:spLocks noChangeArrowheads="1"/>
            </p:cNvSpPr>
            <p:nvPr/>
          </p:nvSpPr>
          <p:spPr bwMode="auto">
            <a:xfrm>
              <a:off x="4868847" y="3068252"/>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1" name="Rectangle 49"/>
            <p:cNvSpPr>
              <a:spLocks noChangeArrowheads="1"/>
            </p:cNvSpPr>
            <p:nvPr/>
          </p:nvSpPr>
          <p:spPr bwMode="auto">
            <a:xfrm>
              <a:off x="4869400" y="320263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2" name="Rectangle 49"/>
            <p:cNvSpPr>
              <a:spLocks noChangeArrowheads="1"/>
            </p:cNvSpPr>
            <p:nvPr/>
          </p:nvSpPr>
          <p:spPr bwMode="auto">
            <a:xfrm>
              <a:off x="4869087" y="3005125"/>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3" name="Line 54"/>
            <p:cNvSpPr>
              <a:spLocks noChangeShapeType="1"/>
            </p:cNvSpPr>
            <p:nvPr/>
          </p:nvSpPr>
          <p:spPr bwMode="auto">
            <a:xfrm flipH="1">
              <a:off x="4868832" y="3202246"/>
              <a:ext cx="92729" cy="66062"/>
            </a:xfrm>
            <a:prstGeom prst="line">
              <a:avLst/>
            </a:prstGeom>
            <a:noFill/>
            <a:ln w="9525">
              <a:solidFill>
                <a:schemeClr val="tx1"/>
              </a:solidFill>
              <a:round/>
              <a:headEnd/>
              <a:tailEnd/>
            </a:ln>
          </p:spPr>
          <p:txBody>
            <a:bodyPr/>
            <a:lstStyle/>
            <a:p>
              <a:endParaRPr lang="en-US"/>
            </a:p>
          </p:txBody>
        </p:sp>
        <p:sp>
          <p:nvSpPr>
            <p:cNvPr id="164" name="Line 54"/>
            <p:cNvSpPr>
              <a:spLocks noChangeShapeType="1"/>
            </p:cNvSpPr>
            <p:nvPr/>
          </p:nvSpPr>
          <p:spPr bwMode="auto">
            <a:xfrm flipH="1">
              <a:off x="4867271" y="3006992"/>
              <a:ext cx="92729" cy="66062"/>
            </a:xfrm>
            <a:prstGeom prst="line">
              <a:avLst/>
            </a:prstGeom>
            <a:noFill/>
            <a:ln w="9525">
              <a:solidFill>
                <a:schemeClr val="tx1"/>
              </a:solidFill>
              <a:round/>
              <a:headEnd/>
              <a:tailEnd/>
            </a:ln>
          </p:spPr>
          <p:txBody>
            <a:bodyPr/>
            <a:lstStyle/>
            <a:p>
              <a:endParaRPr lang="en-US"/>
            </a:p>
          </p:txBody>
        </p:sp>
        <p:sp>
          <p:nvSpPr>
            <p:cNvPr id="165" name="Line 53"/>
            <p:cNvSpPr>
              <a:spLocks noChangeShapeType="1"/>
            </p:cNvSpPr>
            <p:nvPr/>
          </p:nvSpPr>
          <p:spPr bwMode="auto">
            <a:xfrm>
              <a:off x="4868822" y="3202637"/>
              <a:ext cx="92729" cy="66062"/>
            </a:xfrm>
            <a:prstGeom prst="line">
              <a:avLst/>
            </a:prstGeom>
            <a:noFill/>
            <a:ln w="9525">
              <a:solidFill>
                <a:schemeClr val="tx1"/>
              </a:solidFill>
              <a:round/>
              <a:headEnd/>
              <a:tailEnd/>
            </a:ln>
          </p:spPr>
          <p:txBody>
            <a:bodyPr/>
            <a:lstStyle/>
            <a:p>
              <a:endParaRPr lang="en-US"/>
            </a:p>
          </p:txBody>
        </p:sp>
        <p:sp>
          <p:nvSpPr>
            <p:cNvPr id="166" name="Line 53"/>
            <p:cNvSpPr>
              <a:spLocks noChangeShapeType="1"/>
            </p:cNvSpPr>
            <p:nvPr/>
          </p:nvSpPr>
          <p:spPr bwMode="auto">
            <a:xfrm>
              <a:off x="4868832" y="3004336"/>
              <a:ext cx="92729" cy="66062"/>
            </a:xfrm>
            <a:prstGeom prst="line">
              <a:avLst/>
            </a:prstGeom>
            <a:noFill/>
            <a:ln w="9525">
              <a:solidFill>
                <a:schemeClr val="tx1"/>
              </a:solidFill>
              <a:round/>
              <a:headEnd/>
              <a:tailEnd/>
            </a:ln>
          </p:spPr>
          <p:txBody>
            <a:bodyPr/>
            <a:lstStyle/>
            <a:p>
              <a:endParaRPr lang="en-US"/>
            </a:p>
          </p:txBody>
        </p:sp>
        <p:pic>
          <p:nvPicPr>
            <p:cNvPr id="167" name="Picture 59"/>
            <p:cNvPicPr>
              <a:picLocks noChangeAspect="1" noChangeArrowheads="1"/>
            </p:cNvPicPr>
            <p:nvPr/>
          </p:nvPicPr>
          <p:blipFill>
            <a:blip r:embed="rId7" cstate="print"/>
            <a:srcRect/>
            <a:stretch>
              <a:fillRect/>
            </a:stretch>
          </p:blipFill>
          <p:spPr bwMode="auto">
            <a:xfrm rot="10800000">
              <a:off x="4777709" y="3067440"/>
              <a:ext cx="86246" cy="62622"/>
            </a:xfrm>
            <a:prstGeom prst="rect">
              <a:avLst/>
            </a:prstGeom>
            <a:noFill/>
            <a:ln w="9525">
              <a:noFill/>
              <a:miter lim="800000"/>
              <a:headEnd/>
              <a:tailEnd/>
            </a:ln>
          </p:spPr>
        </p:pic>
        <p:sp>
          <p:nvSpPr>
            <p:cNvPr id="168" name="Rectangle 57"/>
            <p:cNvSpPr>
              <a:spLocks noChangeArrowheads="1"/>
            </p:cNvSpPr>
            <p:nvPr/>
          </p:nvSpPr>
          <p:spPr bwMode="auto">
            <a:xfrm>
              <a:off x="4783416" y="3143238"/>
              <a:ext cx="70659" cy="45719"/>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169"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49" name="Group 148"/>
          <p:cNvGrpSpPr/>
          <p:nvPr/>
        </p:nvGrpSpPr>
        <p:grpSpPr>
          <a:xfrm>
            <a:off x="4752436" y="2370630"/>
            <a:ext cx="533400" cy="348607"/>
            <a:chOff x="4720625" y="2588798"/>
            <a:chExt cx="533400" cy="348607"/>
          </a:xfrm>
        </p:grpSpPr>
        <p:sp>
          <p:nvSpPr>
            <p:cNvPr id="156"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71"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7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73" name="Group 172"/>
          <p:cNvGrpSpPr/>
          <p:nvPr/>
        </p:nvGrpSpPr>
        <p:grpSpPr>
          <a:xfrm>
            <a:off x="2955507" y="2369309"/>
            <a:ext cx="801688" cy="349108"/>
            <a:chOff x="2946122" y="2704305"/>
            <a:chExt cx="801688" cy="349108"/>
          </a:xfrm>
        </p:grpSpPr>
        <p:sp>
          <p:nvSpPr>
            <p:cNvPr id="17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76" name="Group 20"/>
            <p:cNvGrpSpPr>
              <a:grpSpLocks/>
            </p:cNvGrpSpPr>
            <p:nvPr/>
          </p:nvGrpSpPr>
          <p:grpSpPr bwMode="auto">
            <a:xfrm>
              <a:off x="3328495" y="2857760"/>
              <a:ext cx="199021" cy="191501"/>
              <a:chOff x="3795175" y="3031583"/>
              <a:chExt cx="199300" cy="191501"/>
            </a:xfrm>
          </p:grpSpPr>
          <p:sp>
            <p:nvSpPr>
              <p:cNvPr id="177"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8"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9"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70"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37509657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95" name="Oval 58"/>
          <p:cNvSpPr>
            <a:spLocks noChangeArrowheads="1"/>
          </p:cNvSpPr>
          <p:nvPr/>
        </p:nvSpPr>
        <p:spPr bwMode="auto">
          <a:xfrm rot="16072148">
            <a:off x="4409968" y="2817847"/>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7"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570" name="Oval 58"/>
          <p:cNvSpPr>
            <a:spLocks noChangeArrowheads="1"/>
          </p:cNvSpPr>
          <p:nvPr/>
        </p:nvSpPr>
        <p:spPr bwMode="auto">
          <a:xfrm rot="16072148">
            <a:off x="4074267" y="2082569"/>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sp>
        <p:nvSpPr>
          <p:cNvPr id="150" name="Oval 74"/>
          <p:cNvSpPr>
            <a:spLocks noChangeArrowheads="1"/>
          </p:cNvSpPr>
          <p:nvPr/>
        </p:nvSpPr>
        <p:spPr bwMode="auto">
          <a:xfrm>
            <a:off x="4027834" y="188036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1" name="Oval 74"/>
          <p:cNvSpPr>
            <a:spLocks noChangeArrowheads="1"/>
          </p:cNvSpPr>
          <p:nvPr/>
        </p:nvSpPr>
        <p:spPr bwMode="auto">
          <a:xfrm>
            <a:off x="4162265" y="195000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2" name="Oval 74"/>
          <p:cNvSpPr>
            <a:spLocks noChangeArrowheads="1"/>
          </p:cNvSpPr>
          <p:nvPr/>
        </p:nvSpPr>
        <p:spPr bwMode="auto">
          <a:xfrm>
            <a:off x="4142629" y="180995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3" name="Oval 74"/>
          <p:cNvSpPr>
            <a:spLocks noChangeArrowheads="1"/>
          </p:cNvSpPr>
          <p:nvPr/>
        </p:nvSpPr>
        <p:spPr bwMode="auto">
          <a:xfrm>
            <a:off x="4104450" y="198711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4" name="Oval 74"/>
          <p:cNvSpPr>
            <a:spLocks noChangeArrowheads="1"/>
          </p:cNvSpPr>
          <p:nvPr/>
        </p:nvSpPr>
        <p:spPr bwMode="auto">
          <a:xfrm>
            <a:off x="4085938" y="184543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5" name="Oval 74"/>
          <p:cNvSpPr>
            <a:spLocks noChangeArrowheads="1"/>
          </p:cNvSpPr>
          <p:nvPr/>
        </p:nvSpPr>
        <p:spPr bwMode="auto">
          <a:xfrm>
            <a:off x="3967325" y="192062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6" name="Oval 74"/>
          <p:cNvSpPr>
            <a:spLocks noChangeArrowheads="1"/>
          </p:cNvSpPr>
          <p:nvPr/>
        </p:nvSpPr>
        <p:spPr bwMode="auto">
          <a:xfrm>
            <a:off x="4218492" y="191325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7" name="Oval 74"/>
          <p:cNvSpPr>
            <a:spLocks noChangeArrowheads="1"/>
          </p:cNvSpPr>
          <p:nvPr/>
        </p:nvSpPr>
        <p:spPr bwMode="auto">
          <a:xfrm>
            <a:off x="4047198" y="202467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8" name="Picture 154"/>
          <p:cNvPicPr>
            <a:picLocks noChangeAspect="1" noChangeArrowheads="1"/>
          </p:cNvPicPr>
          <p:nvPr/>
        </p:nvPicPr>
        <p:blipFill>
          <a:blip r:embed="rId6" cstate="print"/>
          <a:srcRect/>
          <a:stretch>
            <a:fillRect/>
          </a:stretch>
        </p:blipFill>
        <p:spPr bwMode="auto">
          <a:xfrm rot="19611326">
            <a:off x="3989041" y="1906187"/>
            <a:ext cx="240030" cy="65974"/>
          </a:xfrm>
          <a:prstGeom prst="rect">
            <a:avLst/>
          </a:prstGeom>
          <a:noFill/>
          <a:ln w="9525">
            <a:noFill/>
            <a:miter lim="800000"/>
            <a:headEnd/>
            <a:tailEnd/>
          </a:ln>
        </p:spPr>
      </p:pic>
      <p:sp>
        <p:nvSpPr>
          <p:cNvPr id="148"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9"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6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62" name="Text Box 83"/>
          <p:cNvSpPr txBox="1">
            <a:spLocks noChangeArrowheads="1"/>
          </p:cNvSpPr>
          <p:nvPr/>
        </p:nvSpPr>
        <p:spPr bwMode="auto">
          <a:xfrm>
            <a:off x="4190154" y="2875821"/>
            <a:ext cx="547789"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sp>
        <p:nvSpPr>
          <p:cNvPr id="281" name="Oval 62"/>
          <p:cNvSpPr>
            <a:spLocks noChangeArrowheads="1"/>
          </p:cNvSpPr>
          <p:nvPr/>
        </p:nvSpPr>
        <p:spPr bwMode="auto">
          <a:xfrm>
            <a:off x="4107336" y="2245076"/>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320" name="Picture 78" descr="CSM-rank">
            <a:hlinkClick r:id="rId3"/>
          </p:cNvPr>
          <p:cNvPicPr>
            <a:picLocks noChangeAspect="1" noChangeArrowheads="1"/>
          </p:cNvPicPr>
          <p:nvPr/>
        </p:nvPicPr>
        <p:blipFill>
          <a:blip r:embed="rId4" cstate="print"/>
          <a:srcRect/>
          <a:stretch>
            <a:fillRect/>
          </a:stretch>
        </p:blipFill>
        <p:spPr bwMode="auto">
          <a:xfrm>
            <a:off x="4026773" y="2235333"/>
            <a:ext cx="57389" cy="83714"/>
          </a:xfrm>
          <a:prstGeom prst="rect">
            <a:avLst/>
          </a:prstGeom>
          <a:noFill/>
          <a:ln w="9525">
            <a:noFill/>
            <a:miter lim="800000"/>
            <a:headEnd/>
            <a:tailEnd/>
          </a:ln>
        </p:spPr>
      </p:pic>
      <p:grpSp>
        <p:nvGrpSpPr>
          <p:cNvPr id="147" name="Group 146"/>
          <p:cNvGrpSpPr/>
          <p:nvPr/>
        </p:nvGrpSpPr>
        <p:grpSpPr>
          <a:xfrm>
            <a:off x="3886863" y="2341353"/>
            <a:ext cx="430632" cy="281657"/>
            <a:chOff x="3886863" y="2341353"/>
            <a:chExt cx="430632" cy="281657"/>
          </a:xfrm>
        </p:grpSpPr>
        <p:pic>
          <p:nvPicPr>
            <p:cNvPr id="164" name="Picture 78" descr="CSM-rank">
              <a:hlinkClick r:id="rId3"/>
            </p:cNvPr>
            <p:cNvPicPr>
              <a:picLocks noChangeAspect="1" noChangeArrowheads="1"/>
            </p:cNvPicPr>
            <p:nvPr/>
          </p:nvPicPr>
          <p:blipFill>
            <a:blip r:embed="rId4" cstate="print"/>
            <a:srcRect/>
            <a:stretch>
              <a:fillRect/>
            </a:stretch>
          </p:blipFill>
          <p:spPr bwMode="auto">
            <a:xfrm>
              <a:off x="3888921" y="2486527"/>
              <a:ext cx="93564" cy="136483"/>
            </a:xfrm>
            <a:prstGeom prst="rect">
              <a:avLst/>
            </a:prstGeom>
            <a:noFill/>
            <a:ln w="9525">
              <a:noFill/>
              <a:miter lim="800000"/>
              <a:headEnd/>
              <a:tailEnd/>
            </a:ln>
          </p:spPr>
        </p:pic>
        <p:sp>
          <p:nvSpPr>
            <p:cNvPr id="165" name="AutoShape 128"/>
            <p:cNvSpPr>
              <a:spLocks noChangeArrowheads="1"/>
            </p:cNvSpPr>
            <p:nvPr/>
          </p:nvSpPr>
          <p:spPr bwMode="auto">
            <a:xfrm>
              <a:off x="40066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6" name="AutoShape 128"/>
            <p:cNvSpPr>
              <a:spLocks noChangeArrowheads="1"/>
            </p:cNvSpPr>
            <p:nvPr/>
          </p:nvSpPr>
          <p:spPr bwMode="auto">
            <a:xfrm>
              <a:off x="4080711" y="2345240"/>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7" name="AutoShape 128"/>
            <p:cNvSpPr>
              <a:spLocks noChangeArrowheads="1"/>
            </p:cNvSpPr>
            <p:nvPr/>
          </p:nvSpPr>
          <p:spPr bwMode="auto">
            <a:xfrm>
              <a:off x="41590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8" name="AutoShape 128"/>
            <p:cNvSpPr>
              <a:spLocks noChangeArrowheads="1"/>
            </p:cNvSpPr>
            <p:nvPr/>
          </p:nvSpPr>
          <p:spPr bwMode="auto">
            <a:xfrm>
              <a:off x="4241295" y="2345239"/>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1" name="AutoShape 128"/>
            <p:cNvSpPr>
              <a:spLocks noChangeArrowheads="1"/>
            </p:cNvSpPr>
            <p:nvPr/>
          </p:nvSpPr>
          <p:spPr bwMode="auto">
            <a:xfrm>
              <a:off x="4014855"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7" name="AutoShape 128"/>
            <p:cNvSpPr>
              <a:spLocks noChangeArrowheads="1"/>
            </p:cNvSpPr>
            <p:nvPr/>
          </p:nvSpPr>
          <p:spPr bwMode="auto">
            <a:xfrm>
              <a:off x="4100393"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78" name="Picture 78" descr="CSM-rank">
              <a:hlinkClick r:id="rId3"/>
            </p:cNvPr>
            <p:cNvPicPr>
              <a:picLocks noChangeAspect="1" noChangeArrowheads="1"/>
            </p:cNvPicPr>
            <p:nvPr/>
          </p:nvPicPr>
          <p:blipFill>
            <a:blip r:embed="rId4" cstate="print"/>
            <a:srcRect/>
            <a:stretch>
              <a:fillRect/>
            </a:stretch>
          </p:blipFill>
          <p:spPr bwMode="auto">
            <a:xfrm>
              <a:off x="3886863" y="2341353"/>
              <a:ext cx="93564" cy="136483"/>
            </a:xfrm>
            <a:prstGeom prst="rect">
              <a:avLst/>
            </a:prstGeom>
            <a:noFill/>
            <a:ln w="9525">
              <a:noFill/>
              <a:miter lim="800000"/>
              <a:headEnd/>
              <a:tailEnd/>
            </a:ln>
          </p:spPr>
        </p:pic>
      </p:grpSp>
      <p:grpSp>
        <p:nvGrpSpPr>
          <p:cNvPr id="179" name="Group 178"/>
          <p:cNvGrpSpPr/>
          <p:nvPr/>
        </p:nvGrpSpPr>
        <p:grpSpPr>
          <a:xfrm>
            <a:off x="2918327" y="4772695"/>
            <a:ext cx="506953" cy="161925"/>
            <a:chOff x="2918327" y="4772695"/>
            <a:chExt cx="506953" cy="161925"/>
          </a:xfrm>
        </p:grpSpPr>
        <p:sp>
          <p:nvSpPr>
            <p:cNvPr id="180"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81"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sp>
        <p:nvSpPr>
          <p:cNvPr id="3" name="Rectangle 2"/>
          <p:cNvSpPr/>
          <p:nvPr/>
        </p:nvSpPr>
        <p:spPr>
          <a:xfrm>
            <a:off x="5670423" y="1231907"/>
            <a:ext cx="2395567" cy="1446550"/>
          </a:xfrm>
          <a:prstGeom prst="rect">
            <a:avLst/>
          </a:prstGeom>
        </p:spPr>
        <p:txBody>
          <a:bodyPr wrap="square">
            <a:spAutoFit/>
          </a:bodyPr>
          <a:lstStyle/>
          <a:p>
            <a:pPr marL="171450" indent="-171450" eaLnBrk="1" hangingPunct="1">
              <a:buFont typeface="Arial" panose="020B0604020202020204" pitchFamily="34" charset="0"/>
              <a:buChar char="•"/>
            </a:pPr>
            <a:r>
              <a:rPr lang="en-US" altLang="en-US" sz="1100" b="1" dirty="0" smtClean="0">
                <a:solidFill>
                  <a:srgbClr val="000000"/>
                </a:solidFill>
                <a:latin typeface="+mn-lt"/>
              </a:rPr>
              <a:t>Pallbearer </a:t>
            </a:r>
            <a:r>
              <a:rPr lang="en-US" altLang="en-US" sz="1100" b="1" dirty="0">
                <a:solidFill>
                  <a:srgbClr val="000000"/>
                </a:solidFill>
                <a:latin typeface="+mn-lt"/>
              </a:rPr>
              <a:t>NCOIC call, “Mark Time, March” </a:t>
            </a:r>
            <a:r>
              <a:rPr lang="en-US" altLang="en-US" sz="1100" b="1" dirty="0" smtClean="0">
                <a:solidFill>
                  <a:srgbClr val="000000"/>
                </a:solidFill>
                <a:latin typeface="+mn-lt"/>
              </a:rPr>
              <a:t>“Bearers, </a:t>
            </a:r>
            <a:r>
              <a:rPr lang="en-US" altLang="en-US" sz="1100" b="1" dirty="0">
                <a:solidFill>
                  <a:srgbClr val="000000"/>
                </a:solidFill>
                <a:latin typeface="+mn-lt"/>
              </a:rPr>
              <a:t>Halt” “</a:t>
            </a:r>
            <a:r>
              <a:rPr lang="en-US" altLang="en-US" sz="1100" b="1" dirty="0" smtClean="0">
                <a:solidFill>
                  <a:srgbClr val="000000"/>
                </a:solidFill>
                <a:latin typeface="+mn-lt"/>
              </a:rPr>
              <a:t>Center, Face</a:t>
            </a:r>
            <a:r>
              <a:rPr lang="en-US" altLang="en-US" sz="1100" b="1" dirty="0">
                <a:solidFill>
                  <a:srgbClr val="000000"/>
                </a:solidFill>
                <a:latin typeface="+mn-lt"/>
              </a:rPr>
              <a:t>” </a:t>
            </a:r>
            <a:r>
              <a:rPr lang="en-US" altLang="en-US" sz="1100" b="1" dirty="0" smtClean="0">
                <a:solidFill>
                  <a:srgbClr val="000000"/>
                </a:solidFill>
                <a:latin typeface="+mn-lt"/>
              </a:rPr>
              <a:t>and “Ready</a:t>
            </a:r>
            <a:r>
              <a:rPr lang="en-US" altLang="en-US" sz="1100" b="1" dirty="0">
                <a:solidFill>
                  <a:srgbClr val="000000"/>
                </a:solidFill>
                <a:latin typeface="+mn-lt"/>
              </a:rPr>
              <a:t>, Turn</a:t>
            </a:r>
            <a:r>
              <a:rPr lang="en-US" altLang="en-US" sz="1100" b="1" dirty="0" smtClean="0">
                <a:solidFill>
                  <a:srgbClr val="000000"/>
                </a:solidFill>
                <a:latin typeface="+mn-lt"/>
              </a:rPr>
              <a:t>” (8X) until inline with the chaplain.</a:t>
            </a:r>
          </a:p>
          <a:p>
            <a:pPr marL="171450" indent="-171450" eaLnBrk="1" hangingPunct="1">
              <a:buFont typeface="Arial" panose="020B0604020202020204" pitchFamily="34" charset="0"/>
              <a:buChar char="•"/>
            </a:pPr>
            <a:endParaRPr lang="en-US" altLang="en-US" sz="1100" b="1" dirty="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Ceremony NCOIC call the ceremony to “Order, Arms”</a:t>
            </a:r>
            <a:endParaRPr lang="en-US" altLang="en-US" sz="1100" b="1" dirty="0">
              <a:solidFill>
                <a:srgbClr val="000000"/>
              </a:solidFill>
              <a:latin typeface="+mn-lt"/>
            </a:endParaRPr>
          </a:p>
          <a:p>
            <a:pPr marL="171450" indent="-171450" eaLnBrk="1" hangingPunct="1">
              <a:buFont typeface="Arial" panose="020B0604020202020204" pitchFamily="34" charset="0"/>
              <a:buChar char="•"/>
            </a:pPr>
            <a:endParaRPr lang="en-US" altLang="en-US" sz="1100" b="1" dirty="0" smtClean="0">
              <a:solidFill>
                <a:srgbClr val="000000"/>
              </a:solidFill>
              <a:latin typeface="+mn-lt"/>
            </a:endParaRPr>
          </a:p>
        </p:txBody>
      </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49" name="Group 148"/>
          <p:cNvGrpSpPr/>
          <p:nvPr/>
        </p:nvGrpSpPr>
        <p:grpSpPr>
          <a:xfrm>
            <a:off x="4752436" y="2370630"/>
            <a:ext cx="533400" cy="348607"/>
            <a:chOff x="4720625" y="2588798"/>
            <a:chExt cx="533400" cy="348607"/>
          </a:xfrm>
        </p:grpSpPr>
        <p:sp>
          <p:nvSpPr>
            <p:cNvPr id="163"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70"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7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73" name="Group 172"/>
          <p:cNvGrpSpPr/>
          <p:nvPr/>
        </p:nvGrpSpPr>
        <p:grpSpPr>
          <a:xfrm>
            <a:off x="2955507" y="2369309"/>
            <a:ext cx="801688" cy="349108"/>
            <a:chOff x="2946122" y="2704305"/>
            <a:chExt cx="801688" cy="349108"/>
          </a:xfrm>
        </p:grpSpPr>
        <p:sp>
          <p:nvSpPr>
            <p:cNvPr id="17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76" name="Group 20"/>
            <p:cNvGrpSpPr>
              <a:grpSpLocks/>
            </p:cNvGrpSpPr>
            <p:nvPr/>
          </p:nvGrpSpPr>
          <p:grpSpPr bwMode="auto">
            <a:xfrm>
              <a:off x="3328495" y="2857760"/>
              <a:ext cx="199021" cy="191501"/>
              <a:chOff x="3795175" y="3031583"/>
              <a:chExt cx="199300" cy="191501"/>
            </a:xfrm>
          </p:grpSpPr>
          <p:sp>
            <p:nvSpPr>
              <p:cNvPr id="182"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3"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0"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192" name="Group 191"/>
          <p:cNvGrpSpPr/>
          <p:nvPr/>
        </p:nvGrpSpPr>
        <p:grpSpPr>
          <a:xfrm>
            <a:off x="4731247" y="2969405"/>
            <a:ext cx="184420" cy="264363"/>
            <a:chOff x="4777709" y="3004336"/>
            <a:chExt cx="184420" cy="264363"/>
          </a:xfrm>
        </p:grpSpPr>
        <p:sp>
          <p:nvSpPr>
            <p:cNvPr id="193" name="Rectangle 49"/>
            <p:cNvSpPr>
              <a:spLocks noChangeArrowheads="1"/>
            </p:cNvSpPr>
            <p:nvPr/>
          </p:nvSpPr>
          <p:spPr bwMode="auto">
            <a:xfrm>
              <a:off x="4868842" y="313331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0" name="Rectangle 49"/>
            <p:cNvSpPr>
              <a:spLocks noChangeArrowheads="1"/>
            </p:cNvSpPr>
            <p:nvPr/>
          </p:nvSpPr>
          <p:spPr bwMode="auto">
            <a:xfrm>
              <a:off x="4868847" y="3068252"/>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1" name="Rectangle 49"/>
            <p:cNvSpPr>
              <a:spLocks noChangeArrowheads="1"/>
            </p:cNvSpPr>
            <p:nvPr/>
          </p:nvSpPr>
          <p:spPr bwMode="auto">
            <a:xfrm>
              <a:off x="4869400" y="320263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2" name="Rectangle 49"/>
            <p:cNvSpPr>
              <a:spLocks noChangeArrowheads="1"/>
            </p:cNvSpPr>
            <p:nvPr/>
          </p:nvSpPr>
          <p:spPr bwMode="auto">
            <a:xfrm>
              <a:off x="4869087" y="3005125"/>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3" name="Line 54"/>
            <p:cNvSpPr>
              <a:spLocks noChangeShapeType="1"/>
            </p:cNvSpPr>
            <p:nvPr/>
          </p:nvSpPr>
          <p:spPr bwMode="auto">
            <a:xfrm flipH="1">
              <a:off x="4868832" y="3202246"/>
              <a:ext cx="92729" cy="66062"/>
            </a:xfrm>
            <a:prstGeom prst="line">
              <a:avLst/>
            </a:prstGeom>
            <a:noFill/>
            <a:ln w="9525">
              <a:solidFill>
                <a:schemeClr val="tx1"/>
              </a:solidFill>
              <a:round/>
              <a:headEnd/>
              <a:tailEnd/>
            </a:ln>
          </p:spPr>
          <p:txBody>
            <a:bodyPr/>
            <a:lstStyle/>
            <a:p>
              <a:endParaRPr lang="en-US"/>
            </a:p>
          </p:txBody>
        </p:sp>
        <p:sp>
          <p:nvSpPr>
            <p:cNvPr id="204" name="Line 54"/>
            <p:cNvSpPr>
              <a:spLocks noChangeShapeType="1"/>
            </p:cNvSpPr>
            <p:nvPr/>
          </p:nvSpPr>
          <p:spPr bwMode="auto">
            <a:xfrm flipH="1">
              <a:off x="4867271" y="3006992"/>
              <a:ext cx="92729" cy="66062"/>
            </a:xfrm>
            <a:prstGeom prst="line">
              <a:avLst/>
            </a:prstGeom>
            <a:noFill/>
            <a:ln w="9525">
              <a:solidFill>
                <a:schemeClr val="tx1"/>
              </a:solidFill>
              <a:round/>
              <a:headEnd/>
              <a:tailEnd/>
            </a:ln>
          </p:spPr>
          <p:txBody>
            <a:bodyPr/>
            <a:lstStyle/>
            <a:p>
              <a:endParaRPr lang="en-US"/>
            </a:p>
          </p:txBody>
        </p:sp>
        <p:sp>
          <p:nvSpPr>
            <p:cNvPr id="205" name="Line 53"/>
            <p:cNvSpPr>
              <a:spLocks noChangeShapeType="1"/>
            </p:cNvSpPr>
            <p:nvPr/>
          </p:nvSpPr>
          <p:spPr bwMode="auto">
            <a:xfrm>
              <a:off x="4868822" y="3202637"/>
              <a:ext cx="92729" cy="66062"/>
            </a:xfrm>
            <a:prstGeom prst="line">
              <a:avLst/>
            </a:prstGeom>
            <a:noFill/>
            <a:ln w="9525">
              <a:solidFill>
                <a:schemeClr val="tx1"/>
              </a:solidFill>
              <a:round/>
              <a:headEnd/>
              <a:tailEnd/>
            </a:ln>
          </p:spPr>
          <p:txBody>
            <a:bodyPr/>
            <a:lstStyle/>
            <a:p>
              <a:endParaRPr lang="en-US"/>
            </a:p>
          </p:txBody>
        </p:sp>
        <p:sp>
          <p:nvSpPr>
            <p:cNvPr id="206" name="Line 53"/>
            <p:cNvSpPr>
              <a:spLocks noChangeShapeType="1"/>
            </p:cNvSpPr>
            <p:nvPr/>
          </p:nvSpPr>
          <p:spPr bwMode="auto">
            <a:xfrm>
              <a:off x="4868832" y="3004336"/>
              <a:ext cx="92729" cy="66062"/>
            </a:xfrm>
            <a:prstGeom prst="line">
              <a:avLst/>
            </a:prstGeom>
            <a:noFill/>
            <a:ln w="9525">
              <a:solidFill>
                <a:schemeClr val="tx1"/>
              </a:solidFill>
              <a:round/>
              <a:headEnd/>
              <a:tailEnd/>
            </a:ln>
          </p:spPr>
          <p:txBody>
            <a:bodyPr/>
            <a:lstStyle/>
            <a:p>
              <a:endParaRPr lang="en-US"/>
            </a:p>
          </p:txBody>
        </p:sp>
        <p:pic>
          <p:nvPicPr>
            <p:cNvPr id="207" name="Picture 59"/>
            <p:cNvPicPr>
              <a:picLocks noChangeAspect="1" noChangeArrowheads="1"/>
            </p:cNvPicPr>
            <p:nvPr/>
          </p:nvPicPr>
          <p:blipFill>
            <a:blip r:embed="rId7" cstate="print"/>
            <a:srcRect/>
            <a:stretch>
              <a:fillRect/>
            </a:stretch>
          </p:blipFill>
          <p:spPr bwMode="auto">
            <a:xfrm rot="10800000">
              <a:off x="4777709" y="3067440"/>
              <a:ext cx="86246" cy="62622"/>
            </a:xfrm>
            <a:prstGeom prst="rect">
              <a:avLst/>
            </a:prstGeom>
            <a:noFill/>
            <a:ln w="9525">
              <a:noFill/>
              <a:miter lim="800000"/>
              <a:headEnd/>
              <a:tailEnd/>
            </a:ln>
          </p:spPr>
        </p:pic>
        <p:sp>
          <p:nvSpPr>
            <p:cNvPr id="208" name="Rectangle 57"/>
            <p:cNvSpPr>
              <a:spLocks noChangeArrowheads="1"/>
            </p:cNvSpPr>
            <p:nvPr/>
          </p:nvSpPr>
          <p:spPr bwMode="auto">
            <a:xfrm>
              <a:off x="4783416" y="3143238"/>
              <a:ext cx="70659" cy="45719"/>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169"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1912304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7" name="TextBox 6"/>
          <p:cNvSpPr txBox="1"/>
          <p:nvPr/>
        </p:nvSpPr>
        <p:spPr>
          <a:xfrm>
            <a:off x="838200" y="1239342"/>
            <a:ext cx="8001000" cy="5016758"/>
          </a:xfrm>
          <a:prstGeom prst="rect">
            <a:avLst/>
          </a:prstGeom>
          <a:noFill/>
        </p:spPr>
        <p:txBody>
          <a:bodyPr>
            <a:spAutoFit/>
          </a:bodyPr>
          <a:lstStyle/>
          <a:p>
            <a:pPr marL="342900" indent="-342900" eaLnBrk="1" hangingPunct="1">
              <a:buFont typeface="Arial" panose="020B0604020202020204" pitchFamily="34" charset="0"/>
              <a:buChar char="•"/>
              <a:defRPr/>
            </a:pPr>
            <a:r>
              <a:rPr lang="en-US" sz="2000" dirty="0" smtClean="0"/>
              <a:t>Assist </a:t>
            </a:r>
            <a:r>
              <a:rPr lang="en-US" sz="2000" dirty="0" smtClean="0"/>
              <a:t>J3 SGM as needed </a:t>
            </a:r>
          </a:p>
          <a:p>
            <a:pPr marL="342900" indent="-342900" eaLnBrk="1" hangingPunct="1">
              <a:buFont typeface="Arial" panose="020B0604020202020204" pitchFamily="34" charset="0"/>
              <a:buChar char="•"/>
              <a:defRPr/>
            </a:pPr>
            <a:r>
              <a:rPr lang="en-US" sz="2000" dirty="0" smtClean="0"/>
              <a:t>Receives </a:t>
            </a:r>
            <a:r>
              <a:rPr lang="en-US" sz="2000" dirty="0"/>
              <a:t>flight confirmation from CJ4-Mobility </a:t>
            </a:r>
          </a:p>
          <a:p>
            <a:pPr marL="342900" indent="-342900" eaLnBrk="1" hangingPunct="1">
              <a:buFont typeface="Arial" panose="020B0604020202020204" pitchFamily="34" charset="0"/>
              <a:buChar char="•"/>
              <a:defRPr/>
            </a:pPr>
            <a:r>
              <a:rPr lang="en-US" sz="2000" dirty="0" smtClean="0"/>
              <a:t>Notifies </a:t>
            </a:r>
            <a:r>
              <a:rPr lang="en-US" sz="2000" dirty="0" smtClean="0"/>
              <a:t>J3 </a:t>
            </a:r>
            <a:r>
              <a:rPr lang="en-US" sz="2000" dirty="0"/>
              <a:t>SGM of flight departure time</a:t>
            </a:r>
          </a:p>
          <a:p>
            <a:pPr marL="342900" indent="-342900" eaLnBrk="1" hangingPunct="1">
              <a:buFont typeface="Arial" panose="020B0604020202020204" pitchFamily="34" charset="0"/>
              <a:buChar char="•"/>
              <a:defRPr/>
            </a:pPr>
            <a:r>
              <a:rPr lang="en-US" sz="2000" dirty="0" smtClean="0"/>
              <a:t>Coordinates </a:t>
            </a:r>
            <a:r>
              <a:rPr lang="en-US" sz="2000" dirty="0"/>
              <a:t>with AF Ramp Coordinator for ceremony timeline and    ramp location</a:t>
            </a:r>
          </a:p>
          <a:p>
            <a:pPr marL="342900" indent="-342900" eaLnBrk="1" hangingPunct="1">
              <a:buFont typeface="Arial" panose="020B0604020202020204" pitchFamily="34" charset="0"/>
              <a:buChar char="•"/>
              <a:defRPr/>
            </a:pPr>
            <a:r>
              <a:rPr lang="en-US" sz="2000" dirty="0" smtClean="0"/>
              <a:t>Coordinates </a:t>
            </a:r>
            <a:r>
              <a:rPr lang="en-US" sz="2000" dirty="0"/>
              <a:t>with unit LNO for command team participation and    pallbearers if </a:t>
            </a:r>
            <a:r>
              <a:rPr lang="en-US" sz="2000" dirty="0" smtClean="0"/>
              <a:t>applicable</a:t>
            </a:r>
          </a:p>
          <a:p>
            <a:pPr marL="342900" indent="-342900" eaLnBrk="1" hangingPunct="1">
              <a:buFont typeface="Arial" panose="020B0604020202020204" pitchFamily="34" charset="0"/>
              <a:buChar char="•"/>
              <a:defRPr/>
            </a:pPr>
            <a:r>
              <a:rPr lang="en-US" sz="2000" dirty="0" smtClean="0"/>
              <a:t>Notifies </a:t>
            </a:r>
            <a:r>
              <a:rPr lang="en-US" sz="2000" dirty="0"/>
              <a:t>CHOPS and SJS/JVB of ceremony timeline</a:t>
            </a:r>
          </a:p>
          <a:p>
            <a:pPr marL="342900" indent="-342900" eaLnBrk="1" hangingPunct="1">
              <a:buFont typeface="Arial" panose="020B0604020202020204" pitchFamily="34" charset="0"/>
              <a:buChar char="•"/>
              <a:defRPr/>
            </a:pPr>
            <a:r>
              <a:rPr lang="en-US" sz="2000" dirty="0" smtClean="0"/>
              <a:t>Ensures </a:t>
            </a:r>
            <a:r>
              <a:rPr lang="en-US" sz="2000" dirty="0"/>
              <a:t>all participants are notified of rehearsal and ceremony timeline</a:t>
            </a:r>
          </a:p>
          <a:p>
            <a:pPr marL="342900" indent="-342900" eaLnBrk="1" hangingPunct="1">
              <a:buFont typeface="Arial" panose="020B0604020202020204" pitchFamily="34" charset="0"/>
              <a:buChar char="•"/>
              <a:defRPr/>
            </a:pPr>
            <a:r>
              <a:rPr lang="en-US" sz="2000" dirty="0" smtClean="0"/>
              <a:t>Notifies </a:t>
            </a:r>
            <a:r>
              <a:rPr lang="en-US" sz="2000" dirty="0"/>
              <a:t>hero transport NCOIC </a:t>
            </a:r>
          </a:p>
          <a:p>
            <a:pPr marL="342900" indent="-342900" eaLnBrk="1" hangingPunct="1">
              <a:buFont typeface="Arial" panose="020B0604020202020204" pitchFamily="34" charset="0"/>
              <a:buChar char="•"/>
              <a:defRPr/>
            </a:pPr>
            <a:r>
              <a:rPr lang="en-US" sz="2000" dirty="0" smtClean="0"/>
              <a:t>Serves </a:t>
            </a:r>
            <a:r>
              <a:rPr lang="en-US" sz="2000" dirty="0"/>
              <a:t>as liaison between flight line, MACP and HQs to de-conflict any issues that </a:t>
            </a:r>
            <a:r>
              <a:rPr lang="en-US" sz="2000" dirty="0" smtClean="0"/>
              <a:t>arise</a:t>
            </a:r>
          </a:p>
          <a:p>
            <a:pPr marL="342900" indent="-342900" eaLnBrk="1" hangingPunct="1">
              <a:buFont typeface="Arial" panose="020B0604020202020204" pitchFamily="34" charset="0"/>
              <a:buChar char="•"/>
              <a:defRPr/>
            </a:pPr>
            <a:r>
              <a:rPr lang="en-US" sz="2000" dirty="0" smtClean="0"/>
              <a:t>Conducts </a:t>
            </a:r>
            <a:r>
              <a:rPr lang="en-US" sz="2000" dirty="0" smtClean="0"/>
              <a:t>two full dress rehearsals (time permitting on flight line) </a:t>
            </a:r>
            <a:endParaRPr lang="en-US" sz="2000" dirty="0"/>
          </a:p>
          <a:p>
            <a:pPr marL="342900" indent="-342900" eaLnBrk="1" hangingPunct="1">
              <a:buFont typeface="Arial" panose="020B0604020202020204" pitchFamily="34" charset="0"/>
              <a:buChar char="•"/>
              <a:defRPr/>
            </a:pPr>
            <a:r>
              <a:rPr lang="en-US" sz="2000" dirty="0" smtClean="0"/>
              <a:t>Initiates </a:t>
            </a:r>
            <a:r>
              <a:rPr lang="en-US" sz="2000" dirty="0"/>
              <a:t>movement of heroes when ceremony begins</a:t>
            </a:r>
          </a:p>
          <a:p>
            <a:pPr marL="342900" indent="-342900" eaLnBrk="1" hangingPunct="1">
              <a:buFont typeface="Arial" panose="020B0604020202020204" pitchFamily="34" charset="0"/>
              <a:buChar char="•"/>
              <a:defRPr/>
            </a:pPr>
            <a:r>
              <a:rPr lang="en-US" sz="2000" dirty="0" smtClean="0"/>
              <a:t>Ensures </a:t>
            </a:r>
            <a:r>
              <a:rPr lang="en-US" sz="2000" dirty="0"/>
              <a:t>escorts are in place if applicable</a:t>
            </a:r>
          </a:p>
        </p:txBody>
      </p:sp>
      <p:sp>
        <p:nvSpPr>
          <p:cNvPr id="11268" name="TextBox 2"/>
          <p:cNvSpPr txBox="1">
            <a:spLocks noChangeArrowheads="1"/>
          </p:cNvSpPr>
          <p:nvPr/>
        </p:nvSpPr>
        <p:spPr bwMode="auto">
          <a:xfrm>
            <a:off x="952500" y="223837"/>
            <a:ext cx="7772400" cy="461963"/>
          </a:xfrm>
          <a:prstGeom prst="rect">
            <a:avLst/>
          </a:prstGeom>
          <a:noFill/>
          <a:ln w="9525">
            <a:noFill/>
            <a:miter lim="800000"/>
            <a:headEnd/>
            <a:tailEnd/>
          </a:ln>
        </p:spPr>
        <p:txBody>
          <a:bodyPr>
            <a:spAutoFit/>
          </a:bodyPr>
          <a:lstStyle/>
          <a:p>
            <a:pPr algn="ctr" eaLnBrk="1" hangingPunct="1"/>
            <a:r>
              <a:rPr lang="en-US" altLang="en-US" sz="2400" b="1" dirty="0"/>
              <a:t>Ramp </a:t>
            </a:r>
            <a:r>
              <a:rPr lang="en-US" altLang="en-US" sz="2400" b="1" dirty="0" smtClean="0"/>
              <a:t>NCOICs</a:t>
            </a:r>
            <a:endParaRPr lang="en-US" altLang="en-US" sz="2400" b="1" dirty="0"/>
          </a:p>
        </p:txBody>
      </p:sp>
      <p:sp>
        <p:nvSpPr>
          <p:cNvPr id="5" name="TextBox 4"/>
          <p:cNvSpPr txBox="1"/>
          <p:nvPr/>
        </p:nvSpPr>
        <p:spPr>
          <a:xfrm>
            <a:off x="4313206" y="6153912"/>
            <a:ext cx="349313" cy="246221"/>
          </a:xfrm>
          <a:prstGeom prst="rect">
            <a:avLst/>
          </a:prstGeom>
          <a:noFill/>
        </p:spPr>
        <p:txBody>
          <a:bodyPr wrap="square" rtlCol="0">
            <a:spAutoFit/>
          </a:bodyPr>
          <a:lstStyle/>
          <a:p>
            <a:endParaRPr lang="en-US" sz="1000" dirty="0"/>
          </a:p>
        </p:txBody>
      </p:sp>
    </p:spTree>
    <p:extLst>
      <p:ext uri="{BB962C8B-B14F-4D97-AF65-F5344CB8AC3E}">
        <p14:creationId xmlns:p14="http://schemas.microsoft.com/office/powerpoint/2010/main" val="126218082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95" name="Oval 58"/>
          <p:cNvSpPr>
            <a:spLocks noChangeArrowheads="1"/>
          </p:cNvSpPr>
          <p:nvPr/>
        </p:nvSpPr>
        <p:spPr bwMode="auto">
          <a:xfrm rot="16072148">
            <a:off x="4409968" y="2817847"/>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7"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3" name="Oval 74"/>
          <p:cNvSpPr>
            <a:spLocks noChangeArrowheads="1"/>
          </p:cNvSpPr>
          <p:nvPr/>
        </p:nvSpPr>
        <p:spPr bwMode="auto">
          <a:xfrm>
            <a:off x="4152269" y="199687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4" name="Oval 74"/>
          <p:cNvSpPr>
            <a:spLocks noChangeArrowheads="1"/>
          </p:cNvSpPr>
          <p:nvPr/>
        </p:nvSpPr>
        <p:spPr bwMode="auto">
          <a:xfrm>
            <a:off x="4153875" y="1830059"/>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7" name="Oval 74"/>
          <p:cNvSpPr>
            <a:spLocks noChangeArrowheads="1"/>
          </p:cNvSpPr>
          <p:nvPr/>
        </p:nvSpPr>
        <p:spPr bwMode="auto">
          <a:xfrm>
            <a:off x="4154521" y="188808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8" name="Oval 74"/>
          <p:cNvSpPr>
            <a:spLocks noChangeArrowheads="1"/>
          </p:cNvSpPr>
          <p:nvPr/>
        </p:nvSpPr>
        <p:spPr bwMode="auto">
          <a:xfrm>
            <a:off x="4153875" y="194233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10" name="Picture 154"/>
          <p:cNvPicPr>
            <a:picLocks noChangeAspect="1" noChangeArrowheads="1"/>
          </p:cNvPicPr>
          <p:nvPr/>
        </p:nvPicPr>
        <p:blipFill>
          <a:blip r:embed="rId6" cstate="print"/>
          <a:srcRect/>
          <a:stretch>
            <a:fillRect/>
          </a:stretch>
        </p:blipFill>
        <p:spPr bwMode="auto">
          <a:xfrm rot="16200000">
            <a:off x="3989041" y="1906187"/>
            <a:ext cx="240030" cy="65974"/>
          </a:xfrm>
          <a:prstGeom prst="rect">
            <a:avLst/>
          </a:prstGeom>
          <a:noFill/>
          <a:ln w="9525">
            <a:noFill/>
            <a:miter lim="800000"/>
            <a:headEnd/>
            <a:tailEnd/>
          </a:ln>
        </p:spPr>
      </p:pic>
      <p:sp>
        <p:nvSpPr>
          <p:cNvPr id="1030" name="Oval 74"/>
          <p:cNvSpPr>
            <a:spLocks noChangeArrowheads="1"/>
          </p:cNvSpPr>
          <p:nvPr/>
        </p:nvSpPr>
        <p:spPr bwMode="auto">
          <a:xfrm>
            <a:off x="4014855" y="199577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1" name="Oval 74"/>
          <p:cNvSpPr>
            <a:spLocks noChangeArrowheads="1"/>
          </p:cNvSpPr>
          <p:nvPr/>
        </p:nvSpPr>
        <p:spPr bwMode="auto">
          <a:xfrm>
            <a:off x="4014856" y="1827341"/>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2" name="Oval 74"/>
          <p:cNvSpPr>
            <a:spLocks noChangeArrowheads="1"/>
          </p:cNvSpPr>
          <p:nvPr/>
        </p:nvSpPr>
        <p:spPr bwMode="auto">
          <a:xfrm>
            <a:off x="4014856" y="1885248"/>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3" name="Oval 74"/>
          <p:cNvSpPr>
            <a:spLocks noChangeArrowheads="1"/>
          </p:cNvSpPr>
          <p:nvPr/>
        </p:nvSpPr>
        <p:spPr bwMode="auto">
          <a:xfrm>
            <a:off x="4016986" y="1941970"/>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sp>
        <p:nvSpPr>
          <p:cNvPr id="148"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0"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1"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58" name="Text Box 89"/>
          <p:cNvSpPr txBox="1">
            <a:spLocks noChangeArrowheads="1"/>
          </p:cNvSpPr>
          <p:nvPr/>
        </p:nvSpPr>
        <p:spPr bwMode="auto">
          <a:xfrm>
            <a:off x="5556670" y="1095831"/>
            <a:ext cx="2470150" cy="4016484"/>
          </a:xfrm>
          <a:prstGeom prst="rect">
            <a:avLst/>
          </a:prstGeom>
          <a:noFill/>
          <a:ln w="9525" algn="ctr">
            <a:noFill/>
            <a:miter lim="800000"/>
            <a:headEnd/>
            <a:tailEnd/>
          </a:ln>
        </p:spPr>
        <p:txBody>
          <a:bodyPr>
            <a:spAutoFit/>
          </a:bodyPr>
          <a:lstStyle/>
          <a:p>
            <a:pPr marL="171450" indent="-171450" eaLnBrk="1" hangingPunct="1">
              <a:buFont typeface="Arial" panose="020B0604020202020204" pitchFamily="34" charset="0"/>
              <a:buChar char="•"/>
            </a:pPr>
            <a:r>
              <a:rPr lang="en-US" altLang="en-US" sz="1100" b="1" dirty="0" smtClean="0">
                <a:solidFill>
                  <a:srgbClr val="000000"/>
                </a:solidFill>
                <a:latin typeface="+mn-lt"/>
              </a:rPr>
              <a:t>Pallbearer NCOIC call, “Ready</a:t>
            </a:r>
            <a:r>
              <a:rPr lang="en-US" altLang="en-US" sz="1100" b="1" dirty="0">
                <a:solidFill>
                  <a:srgbClr val="000000"/>
                </a:solidFill>
                <a:latin typeface="+mn-lt"/>
              </a:rPr>
              <a:t>, </a:t>
            </a:r>
            <a:r>
              <a:rPr lang="en-US" altLang="en-US" sz="1100" b="1" dirty="0" smtClean="0">
                <a:solidFill>
                  <a:srgbClr val="000000"/>
                </a:solidFill>
                <a:latin typeface="+mn-lt"/>
              </a:rPr>
              <a:t>Lower” pallbearers lower </a:t>
            </a:r>
            <a:r>
              <a:rPr lang="en-US" altLang="en-US" sz="1100" b="1" dirty="0">
                <a:solidFill>
                  <a:srgbClr val="000000"/>
                </a:solidFill>
                <a:latin typeface="+mn-lt"/>
              </a:rPr>
              <a:t>the </a:t>
            </a:r>
            <a:r>
              <a:rPr lang="en-US" altLang="en-US" sz="1100" b="1" dirty="0" smtClean="0">
                <a:solidFill>
                  <a:srgbClr val="000000"/>
                </a:solidFill>
                <a:latin typeface="+mn-lt"/>
              </a:rPr>
              <a:t>hero </a:t>
            </a:r>
            <a:r>
              <a:rPr lang="en-US" altLang="en-US" sz="1100" b="1" dirty="0">
                <a:solidFill>
                  <a:srgbClr val="000000"/>
                </a:solidFill>
                <a:latin typeface="+mn-lt"/>
              </a:rPr>
              <a:t>case by kneeling on the right knee and lower the </a:t>
            </a:r>
            <a:r>
              <a:rPr lang="en-US" altLang="en-US" sz="1100" b="1" dirty="0" smtClean="0">
                <a:solidFill>
                  <a:srgbClr val="000000"/>
                </a:solidFill>
                <a:latin typeface="+mn-lt"/>
              </a:rPr>
              <a:t>hero </a:t>
            </a:r>
            <a:r>
              <a:rPr lang="en-US" altLang="en-US" sz="1100" b="1" dirty="0">
                <a:solidFill>
                  <a:srgbClr val="000000"/>
                </a:solidFill>
                <a:latin typeface="+mn-lt"/>
              </a:rPr>
              <a:t>down. </a:t>
            </a:r>
            <a:endParaRPr lang="en-US" altLang="en-US" sz="1100" b="1" dirty="0" smtClean="0">
              <a:solidFill>
                <a:srgbClr val="000000"/>
              </a:solidFill>
              <a:latin typeface="+mn-lt"/>
            </a:endParaRPr>
          </a:p>
          <a:p>
            <a:pPr marL="171450" indent="-171450" eaLnBrk="1" hangingPunct="1">
              <a:buFont typeface="Arial" panose="020B0604020202020204" pitchFamily="34" charset="0"/>
              <a:buChar char="•"/>
            </a:pPr>
            <a:endParaRPr lang="en-US" altLang="en-US" sz="1100" b="1" dirty="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Pallbearer </a:t>
            </a:r>
            <a:r>
              <a:rPr lang="en-US" altLang="en-US" sz="1100" b="1" dirty="0">
                <a:solidFill>
                  <a:srgbClr val="000000"/>
                </a:solidFill>
                <a:latin typeface="+mn-lt"/>
              </a:rPr>
              <a:t>NCOIC calls, “Ready, Up” T</a:t>
            </a:r>
            <a:r>
              <a:rPr lang="en-US" altLang="en-US" sz="1100" b="1" dirty="0" smtClean="0">
                <a:solidFill>
                  <a:srgbClr val="000000"/>
                </a:solidFill>
                <a:latin typeface="+mn-lt"/>
              </a:rPr>
              <a:t>he pallbearers </a:t>
            </a:r>
            <a:r>
              <a:rPr lang="en-US" altLang="en-US" sz="1100" b="1" dirty="0">
                <a:solidFill>
                  <a:srgbClr val="000000"/>
                </a:solidFill>
                <a:latin typeface="+mn-lt"/>
              </a:rPr>
              <a:t>will rise in unison. </a:t>
            </a:r>
          </a:p>
          <a:p>
            <a:pPr marL="171450" indent="-171450" eaLnBrk="1" hangingPunct="1">
              <a:buFont typeface="Arial" panose="020B0604020202020204" pitchFamily="34" charset="0"/>
              <a:buChar char="•"/>
            </a:pPr>
            <a:endParaRPr lang="en-US" altLang="en-US" sz="1100" b="1" dirty="0" smtClean="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The Pallbearer NCOIC call, “Present</a:t>
            </a:r>
            <a:r>
              <a:rPr lang="en-US" altLang="en-US" sz="1100" b="1" dirty="0">
                <a:solidFill>
                  <a:srgbClr val="000000"/>
                </a:solidFill>
                <a:latin typeface="+mn-lt"/>
              </a:rPr>
              <a:t>, Arms” </a:t>
            </a:r>
            <a:r>
              <a:rPr lang="en-US" altLang="en-US" sz="1100" b="1" dirty="0" smtClean="0">
                <a:solidFill>
                  <a:srgbClr val="000000"/>
                </a:solidFill>
                <a:latin typeface="+mn-lt"/>
              </a:rPr>
              <a:t>pallbearers </a:t>
            </a:r>
            <a:r>
              <a:rPr lang="en-US" altLang="en-US" sz="1100" b="1" dirty="0">
                <a:solidFill>
                  <a:srgbClr val="000000"/>
                </a:solidFill>
                <a:latin typeface="+mn-lt"/>
              </a:rPr>
              <a:t>will render a salute (4 count) then </a:t>
            </a:r>
            <a:r>
              <a:rPr lang="en-US" altLang="en-US" sz="1100" b="1" dirty="0" smtClean="0">
                <a:solidFill>
                  <a:srgbClr val="000000"/>
                </a:solidFill>
                <a:latin typeface="+mn-lt"/>
              </a:rPr>
              <a:t>“Order</a:t>
            </a:r>
            <a:r>
              <a:rPr lang="en-US" altLang="en-US" sz="1100" b="1" dirty="0">
                <a:solidFill>
                  <a:srgbClr val="000000"/>
                </a:solidFill>
                <a:latin typeface="+mn-lt"/>
              </a:rPr>
              <a:t>, Arms” </a:t>
            </a:r>
            <a:r>
              <a:rPr lang="en-US" altLang="en-US" sz="1100" b="1" dirty="0">
                <a:solidFill>
                  <a:srgbClr val="000000"/>
                </a:solidFill>
                <a:latin typeface="+mn-lt"/>
              </a:rPr>
              <a:t>pallbearers will order arms (4 count</a:t>
            </a:r>
            <a:r>
              <a:rPr lang="en-US" altLang="en-US" sz="1100" b="1" dirty="0" smtClean="0">
                <a:solidFill>
                  <a:srgbClr val="000000"/>
                </a:solidFill>
                <a:latin typeface="+mn-lt"/>
              </a:rPr>
              <a:t>), followed by </a:t>
            </a:r>
            <a:r>
              <a:rPr lang="en-US" altLang="en-US" sz="1100" b="1" dirty="0" smtClean="0">
                <a:solidFill>
                  <a:srgbClr val="000000"/>
                </a:solidFill>
                <a:latin typeface="+mn-lt"/>
              </a:rPr>
              <a:t>“Center</a:t>
            </a:r>
            <a:r>
              <a:rPr lang="en-US" altLang="en-US" sz="1100" b="1" dirty="0">
                <a:solidFill>
                  <a:srgbClr val="000000"/>
                </a:solidFill>
                <a:latin typeface="+mn-lt"/>
              </a:rPr>
              <a:t>, Face”. </a:t>
            </a:r>
          </a:p>
          <a:p>
            <a:pPr eaLnBrk="1" hangingPunct="1"/>
            <a:endParaRPr lang="en-US" altLang="en-US" sz="1100" b="1" dirty="0" smtClean="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The Pallbearer NCOIC call, “Forward</a:t>
            </a:r>
            <a:r>
              <a:rPr lang="en-US" altLang="en-US" sz="1100" b="1" dirty="0">
                <a:solidFill>
                  <a:srgbClr val="000000"/>
                </a:solidFill>
                <a:latin typeface="+mn-lt"/>
              </a:rPr>
              <a:t>, March” right side </a:t>
            </a:r>
            <a:r>
              <a:rPr lang="en-US" altLang="en-US" sz="1100" b="1" dirty="0" smtClean="0">
                <a:solidFill>
                  <a:srgbClr val="000000"/>
                </a:solidFill>
                <a:latin typeface="+mn-lt"/>
              </a:rPr>
              <a:t>of the pallbearers march </a:t>
            </a:r>
            <a:r>
              <a:rPr lang="en-US" altLang="en-US" sz="1100" b="1" dirty="0">
                <a:solidFill>
                  <a:srgbClr val="000000"/>
                </a:solidFill>
                <a:latin typeface="+mn-lt"/>
              </a:rPr>
              <a:t>forward first, followed by left </a:t>
            </a:r>
            <a:r>
              <a:rPr lang="en-US" altLang="en-US" sz="1100" b="1" dirty="0" smtClean="0">
                <a:solidFill>
                  <a:srgbClr val="000000"/>
                </a:solidFill>
                <a:latin typeface="+mn-lt"/>
              </a:rPr>
              <a:t>side. </a:t>
            </a:r>
          </a:p>
          <a:p>
            <a:pPr marL="171450" indent="-171450" eaLnBrk="1" hangingPunct="1">
              <a:buFont typeface="Arial" panose="020B0604020202020204" pitchFamily="34" charset="0"/>
              <a:buChar char="•"/>
            </a:pPr>
            <a:endParaRPr lang="en-US" altLang="en-US" sz="1100" b="1" dirty="0">
              <a:solidFill>
                <a:srgbClr val="000000"/>
              </a:solidFill>
              <a:latin typeface="+mn-lt"/>
            </a:endParaRPr>
          </a:p>
          <a:p>
            <a:pPr marL="171450" indent="-171450" eaLnBrk="1" hangingPunct="1">
              <a:buFont typeface="Arial" panose="020B0604020202020204" pitchFamily="34" charset="0"/>
              <a:buChar char="•"/>
            </a:pPr>
            <a:r>
              <a:rPr lang="en-US" altLang="en-US" sz="1100" b="1" dirty="0" smtClean="0">
                <a:solidFill>
                  <a:srgbClr val="000000"/>
                </a:solidFill>
                <a:latin typeface="+mn-lt"/>
              </a:rPr>
              <a:t>The Pallbearer NCOIC </a:t>
            </a:r>
            <a:r>
              <a:rPr lang="en-US" altLang="en-US" sz="1100" b="1" dirty="0">
                <a:solidFill>
                  <a:srgbClr val="000000"/>
                </a:solidFill>
                <a:latin typeface="+mn-lt"/>
              </a:rPr>
              <a:t>will follow the </a:t>
            </a:r>
            <a:r>
              <a:rPr lang="en-US" altLang="en-US" sz="1100" b="1" dirty="0" smtClean="0">
                <a:solidFill>
                  <a:srgbClr val="000000"/>
                </a:solidFill>
                <a:latin typeface="+mn-lt"/>
              </a:rPr>
              <a:t>pallbearers </a:t>
            </a:r>
            <a:r>
              <a:rPr lang="en-US" altLang="en-US" sz="1100" b="1" dirty="0">
                <a:solidFill>
                  <a:srgbClr val="000000"/>
                </a:solidFill>
                <a:latin typeface="+mn-lt"/>
              </a:rPr>
              <a:t>out of the aircraft. </a:t>
            </a:r>
          </a:p>
          <a:p>
            <a:pPr eaLnBrk="1" hangingPunct="1"/>
            <a:endParaRPr lang="en-US" altLang="en-US" sz="1200" b="1" dirty="0">
              <a:solidFill>
                <a:srgbClr val="000000"/>
              </a:solidFill>
            </a:endParaRPr>
          </a:p>
          <a:p>
            <a:pPr eaLnBrk="1" hangingPunct="1"/>
            <a:r>
              <a:rPr lang="en-US" altLang="en-US" sz="1200" b="1" dirty="0">
                <a:solidFill>
                  <a:srgbClr val="000000"/>
                </a:solidFill>
              </a:rPr>
              <a:t>	 </a:t>
            </a:r>
          </a:p>
        </p:txBody>
      </p:sp>
      <p:sp>
        <p:nvSpPr>
          <p:cNvPr id="154" name="Text Box 83"/>
          <p:cNvSpPr txBox="1">
            <a:spLocks noChangeArrowheads="1"/>
          </p:cNvSpPr>
          <p:nvPr/>
        </p:nvSpPr>
        <p:spPr bwMode="auto">
          <a:xfrm>
            <a:off x="4190154" y="2875821"/>
            <a:ext cx="547789"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cxnSp>
        <p:nvCxnSpPr>
          <p:cNvPr id="6" name="Straight Arrow Connector 5"/>
          <p:cNvCxnSpPr/>
          <p:nvPr/>
        </p:nvCxnSpPr>
        <p:spPr>
          <a:xfrm flipH="1" flipV="1">
            <a:off x="4170182" y="1433513"/>
            <a:ext cx="4149" cy="381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H="1">
            <a:off x="3877996" y="1388269"/>
            <a:ext cx="250381"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a:off x="3797034" y="1388269"/>
            <a:ext cx="0" cy="7302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2" name="Oval 58"/>
          <p:cNvSpPr>
            <a:spLocks noChangeArrowheads="1"/>
          </p:cNvSpPr>
          <p:nvPr/>
        </p:nvSpPr>
        <p:spPr bwMode="auto">
          <a:xfrm rot="16072148">
            <a:off x="4074267" y="2082569"/>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 name="Group 2"/>
          <p:cNvGrpSpPr/>
          <p:nvPr/>
        </p:nvGrpSpPr>
        <p:grpSpPr>
          <a:xfrm>
            <a:off x="3886863" y="2235333"/>
            <a:ext cx="430632" cy="387677"/>
            <a:chOff x="3886863" y="2235333"/>
            <a:chExt cx="430632" cy="387677"/>
          </a:xfrm>
        </p:grpSpPr>
        <p:sp>
          <p:nvSpPr>
            <p:cNvPr id="155" name="Oval 62"/>
            <p:cNvSpPr>
              <a:spLocks noChangeArrowheads="1"/>
            </p:cNvSpPr>
            <p:nvPr/>
          </p:nvSpPr>
          <p:spPr bwMode="auto">
            <a:xfrm>
              <a:off x="4107336" y="2245076"/>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6" name="Picture 78" descr="CSM-rank">
              <a:hlinkClick r:id="rId3"/>
            </p:cNvPr>
            <p:cNvPicPr>
              <a:picLocks noChangeAspect="1" noChangeArrowheads="1"/>
            </p:cNvPicPr>
            <p:nvPr/>
          </p:nvPicPr>
          <p:blipFill>
            <a:blip r:embed="rId4" cstate="print"/>
            <a:srcRect/>
            <a:stretch>
              <a:fillRect/>
            </a:stretch>
          </p:blipFill>
          <p:spPr bwMode="auto">
            <a:xfrm>
              <a:off x="4026773" y="2235333"/>
              <a:ext cx="57389" cy="83714"/>
            </a:xfrm>
            <a:prstGeom prst="rect">
              <a:avLst/>
            </a:prstGeom>
            <a:noFill/>
            <a:ln w="9525">
              <a:noFill/>
              <a:miter lim="800000"/>
              <a:headEnd/>
              <a:tailEnd/>
            </a:ln>
          </p:spPr>
        </p:pic>
        <p:pic>
          <p:nvPicPr>
            <p:cNvPr id="167" name="Picture 78" descr="CSM-rank">
              <a:hlinkClick r:id="rId3"/>
            </p:cNvPr>
            <p:cNvPicPr>
              <a:picLocks noChangeAspect="1" noChangeArrowheads="1"/>
            </p:cNvPicPr>
            <p:nvPr/>
          </p:nvPicPr>
          <p:blipFill>
            <a:blip r:embed="rId4" cstate="print"/>
            <a:srcRect/>
            <a:stretch>
              <a:fillRect/>
            </a:stretch>
          </p:blipFill>
          <p:spPr bwMode="auto">
            <a:xfrm>
              <a:off x="3888921" y="2486527"/>
              <a:ext cx="93564" cy="136483"/>
            </a:xfrm>
            <a:prstGeom prst="rect">
              <a:avLst/>
            </a:prstGeom>
            <a:noFill/>
            <a:ln w="9525">
              <a:noFill/>
              <a:miter lim="800000"/>
              <a:headEnd/>
              <a:tailEnd/>
            </a:ln>
          </p:spPr>
        </p:pic>
        <p:sp>
          <p:nvSpPr>
            <p:cNvPr id="168" name="AutoShape 128"/>
            <p:cNvSpPr>
              <a:spLocks noChangeArrowheads="1"/>
            </p:cNvSpPr>
            <p:nvPr/>
          </p:nvSpPr>
          <p:spPr bwMode="auto">
            <a:xfrm>
              <a:off x="40066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1" name="AutoShape 128"/>
            <p:cNvSpPr>
              <a:spLocks noChangeArrowheads="1"/>
            </p:cNvSpPr>
            <p:nvPr/>
          </p:nvSpPr>
          <p:spPr bwMode="auto">
            <a:xfrm>
              <a:off x="4080711" y="2345240"/>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7" name="AutoShape 128"/>
            <p:cNvSpPr>
              <a:spLocks noChangeArrowheads="1"/>
            </p:cNvSpPr>
            <p:nvPr/>
          </p:nvSpPr>
          <p:spPr bwMode="auto">
            <a:xfrm>
              <a:off x="41590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8" name="AutoShape 128"/>
            <p:cNvSpPr>
              <a:spLocks noChangeArrowheads="1"/>
            </p:cNvSpPr>
            <p:nvPr/>
          </p:nvSpPr>
          <p:spPr bwMode="auto">
            <a:xfrm>
              <a:off x="4241295" y="2345239"/>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9" name="AutoShape 128"/>
            <p:cNvSpPr>
              <a:spLocks noChangeArrowheads="1"/>
            </p:cNvSpPr>
            <p:nvPr/>
          </p:nvSpPr>
          <p:spPr bwMode="auto">
            <a:xfrm>
              <a:off x="4014855"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0" name="AutoShape 128"/>
            <p:cNvSpPr>
              <a:spLocks noChangeArrowheads="1"/>
            </p:cNvSpPr>
            <p:nvPr/>
          </p:nvSpPr>
          <p:spPr bwMode="auto">
            <a:xfrm>
              <a:off x="4100393"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81" name="Picture 78" descr="CSM-rank">
              <a:hlinkClick r:id="rId3"/>
            </p:cNvPr>
            <p:cNvPicPr>
              <a:picLocks noChangeAspect="1" noChangeArrowheads="1"/>
            </p:cNvPicPr>
            <p:nvPr/>
          </p:nvPicPr>
          <p:blipFill>
            <a:blip r:embed="rId4" cstate="print"/>
            <a:srcRect/>
            <a:stretch>
              <a:fillRect/>
            </a:stretch>
          </p:blipFill>
          <p:spPr bwMode="auto">
            <a:xfrm>
              <a:off x="3886863" y="2341353"/>
              <a:ext cx="93564" cy="136483"/>
            </a:xfrm>
            <a:prstGeom prst="rect">
              <a:avLst/>
            </a:prstGeom>
            <a:noFill/>
            <a:ln w="9525">
              <a:noFill/>
              <a:miter lim="800000"/>
              <a:headEnd/>
              <a:tailEnd/>
            </a:ln>
          </p:spPr>
        </p:pic>
      </p:grpSp>
      <p:grpSp>
        <p:nvGrpSpPr>
          <p:cNvPr id="199" name="Group 198"/>
          <p:cNvGrpSpPr/>
          <p:nvPr/>
        </p:nvGrpSpPr>
        <p:grpSpPr>
          <a:xfrm>
            <a:off x="2918327" y="4772695"/>
            <a:ext cx="506953" cy="161925"/>
            <a:chOff x="2918327" y="4772695"/>
            <a:chExt cx="506953" cy="161925"/>
          </a:xfrm>
        </p:grpSpPr>
        <p:sp>
          <p:nvSpPr>
            <p:cNvPr id="200"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01"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sp>
        <p:nvSpPr>
          <p:cNvPr id="153"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7" name="Group 156"/>
          <p:cNvGrpSpPr/>
          <p:nvPr/>
        </p:nvGrpSpPr>
        <p:grpSpPr>
          <a:xfrm>
            <a:off x="4752436" y="2370630"/>
            <a:ext cx="533400" cy="348607"/>
            <a:chOff x="4720625" y="2588798"/>
            <a:chExt cx="533400" cy="348607"/>
          </a:xfrm>
        </p:grpSpPr>
        <p:sp>
          <p:nvSpPr>
            <p:cNvPr id="159"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60"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61"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62" name="Group 161"/>
          <p:cNvGrpSpPr/>
          <p:nvPr/>
        </p:nvGrpSpPr>
        <p:grpSpPr>
          <a:xfrm>
            <a:off x="2955507" y="2369309"/>
            <a:ext cx="801688" cy="349108"/>
            <a:chOff x="2946122" y="2704305"/>
            <a:chExt cx="801688" cy="349108"/>
          </a:xfrm>
        </p:grpSpPr>
        <p:sp>
          <p:nvSpPr>
            <p:cNvPr id="163"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4"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65" name="Group 20"/>
            <p:cNvGrpSpPr>
              <a:grpSpLocks/>
            </p:cNvGrpSpPr>
            <p:nvPr/>
          </p:nvGrpSpPr>
          <p:grpSpPr bwMode="auto">
            <a:xfrm>
              <a:off x="3328495" y="2857760"/>
              <a:ext cx="199021" cy="191501"/>
              <a:chOff x="3795175" y="3031583"/>
              <a:chExt cx="199300" cy="191501"/>
            </a:xfrm>
          </p:grpSpPr>
          <p:sp>
            <p:nvSpPr>
              <p:cNvPr id="169"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0"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2"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173" name="Group 172"/>
          <p:cNvGrpSpPr/>
          <p:nvPr/>
        </p:nvGrpSpPr>
        <p:grpSpPr>
          <a:xfrm>
            <a:off x="4731247" y="2969405"/>
            <a:ext cx="184420" cy="264363"/>
            <a:chOff x="4777709" y="3004336"/>
            <a:chExt cx="184420" cy="264363"/>
          </a:xfrm>
        </p:grpSpPr>
        <p:sp>
          <p:nvSpPr>
            <p:cNvPr id="174" name="Rectangle 49"/>
            <p:cNvSpPr>
              <a:spLocks noChangeArrowheads="1"/>
            </p:cNvSpPr>
            <p:nvPr/>
          </p:nvSpPr>
          <p:spPr bwMode="auto">
            <a:xfrm>
              <a:off x="4868842" y="313331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5" name="Rectangle 49"/>
            <p:cNvSpPr>
              <a:spLocks noChangeArrowheads="1"/>
            </p:cNvSpPr>
            <p:nvPr/>
          </p:nvSpPr>
          <p:spPr bwMode="auto">
            <a:xfrm>
              <a:off x="4868847" y="3068252"/>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6" name="Rectangle 49"/>
            <p:cNvSpPr>
              <a:spLocks noChangeArrowheads="1"/>
            </p:cNvSpPr>
            <p:nvPr/>
          </p:nvSpPr>
          <p:spPr bwMode="auto">
            <a:xfrm>
              <a:off x="4869400" y="320263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2" name="Rectangle 49"/>
            <p:cNvSpPr>
              <a:spLocks noChangeArrowheads="1"/>
            </p:cNvSpPr>
            <p:nvPr/>
          </p:nvSpPr>
          <p:spPr bwMode="auto">
            <a:xfrm>
              <a:off x="4869087" y="3005125"/>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3" name="Line 54"/>
            <p:cNvSpPr>
              <a:spLocks noChangeShapeType="1"/>
            </p:cNvSpPr>
            <p:nvPr/>
          </p:nvSpPr>
          <p:spPr bwMode="auto">
            <a:xfrm flipH="1">
              <a:off x="4868832" y="3202246"/>
              <a:ext cx="92729" cy="66062"/>
            </a:xfrm>
            <a:prstGeom prst="line">
              <a:avLst/>
            </a:prstGeom>
            <a:noFill/>
            <a:ln w="9525">
              <a:solidFill>
                <a:schemeClr val="tx1"/>
              </a:solidFill>
              <a:round/>
              <a:headEnd/>
              <a:tailEnd/>
            </a:ln>
          </p:spPr>
          <p:txBody>
            <a:bodyPr/>
            <a:lstStyle/>
            <a:p>
              <a:endParaRPr lang="en-US"/>
            </a:p>
          </p:txBody>
        </p:sp>
        <p:sp>
          <p:nvSpPr>
            <p:cNvPr id="184" name="Line 54"/>
            <p:cNvSpPr>
              <a:spLocks noChangeShapeType="1"/>
            </p:cNvSpPr>
            <p:nvPr/>
          </p:nvSpPr>
          <p:spPr bwMode="auto">
            <a:xfrm flipH="1">
              <a:off x="4867271" y="3006992"/>
              <a:ext cx="92729" cy="66062"/>
            </a:xfrm>
            <a:prstGeom prst="line">
              <a:avLst/>
            </a:prstGeom>
            <a:noFill/>
            <a:ln w="9525">
              <a:solidFill>
                <a:schemeClr val="tx1"/>
              </a:solidFill>
              <a:round/>
              <a:headEnd/>
              <a:tailEnd/>
            </a:ln>
          </p:spPr>
          <p:txBody>
            <a:bodyPr/>
            <a:lstStyle/>
            <a:p>
              <a:endParaRPr lang="en-US"/>
            </a:p>
          </p:txBody>
        </p:sp>
        <p:sp>
          <p:nvSpPr>
            <p:cNvPr id="185" name="Line 53"/>
            <p:cNvSpPr>
              <a:spLocks noChangeShapeType="1"/>
            </p:cNvSpPr>
            <p:nvPr/>
          </p:nvSpPr>
          <p:spPr bwMode="auto">
            <a:xfrm>
              <a:off x="4868822" y="3202637"/>
              <a:ext cx="92729" cy="66062"/>
            </a:xfrm>
            <a:prstGeom prst="line">
              <a:avLst/>
            </a:prstGeom>
            <a:noFill/>
            <a:ln w="9525">
              <a:solidFill>
                <a:schemeClr val="tx1"/>
              </a:solidFill>
              <a:round/>
              <a:headEnd/>
              <a:tailEnd/>
            </a:ln>
          </p:spPr>
          <p:txBody>
            <a:bodyPr/>
            <a:lstStyle/>
            <a:p>
              <a:endParaRPr lang="en-US"/>
            </a:p>
          </p:txBody>
        </p:sp>
        <p:sp>
          <p:nvSpPr>
            <p:cNvPr id="186" name="Line 53"/>
            <p:cNvSpPr>
              <a:spLocks noChangeShapeType="1"/>
            </p:cNvSpPr>
            <p:nvPr/>
          </p:nvSpPr>
          <p:spPr bwMode="auto">
            <a:xfrm>
              <a:off x="4868832" y="3004336"/>
              <a:ext cx="92729" cy="66062"/>
            </a:xfrm>
            <a:prstGeom prst="line">
              <a:avLst/>
            </a:prstGeom>
            <a:noFill/>
            <a:ln w="9525">
              <a:solidFill>
                <a:schemeClr val="tx1"/>
              </a:solidFill>
              <a:round/>
              <a:headEnd/>
              <a:tailEnd/>
            </a:ln>
          </p:spPr>
          <p:txBody>
            <a:bodyPr/>
            <a:lstStyle/>
            <a:p>
              <a:endParaRPr lang="en-US"/>
            </a:p>
          </p:txBody>
        </p:sp>
        <p:pic>
          <p:nvPicPr>
            <p:cNvPr id="187" name="Picture 59"/>
            <p:cNvPicPr>
              <a:picLocks noChangeAspect="1" noChangeArrowheads="1"/>
            </p:cNvPicPr>
            <p:nvPr/>
          </p:nvPicPr>
          <p:blipFill>
            <a:blip r:embed="rId7" cstate="print"/>
            <a:srcRect/>
            <a:stretch>
              <a:fillRect/>
            </a:stretch>
          </p:blipFill>
          <p:spPr bwMode="auto">
            <a:xfrm rot="10800000">
              <a:off x="4777709" y="3067440"/>
              <a:ext cx="86246" cy="62622"/>
            </a:xfrm>
            <a:prstGeom prst="rect">
              <a:avLst/>
            </a:prstGeom>
            <a:noFill/>
            <a:ln w="9525">
              <a:noFill/>
              <a:miter lim="800000"/>
              <a:headEnd/>
              <a:tailEnd/>
            </a:ln>
          </p:spPr>
        </p:pic>
        <p:sp>
          <p:nvSpPr>
            <p:cNvPr id="188" name="Rectangle 57"/>
            <p:cNvSpPr>
              <a:spLocks noChangeArrowheads="1"/>
            </p:cNvSpPr>
            <p:nvPr/>
          </p:nvSpPr>
          <p:spPr bwMode="auto">
            <a:xfrm>
              <a:off x="4783416" y="3143238"/>
              <a:ext cx="70659" cy="45719"/>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156"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23303554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97"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3"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4"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7"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8"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10" name="Picture 154"/>
          <p:cNvPicPr>
            <a:picLocks noChangeAspect="1" noChangeArrowheads="1"/>
          </p:cNvPicPr>
          <p:nvPr/>
        </p:nvPicPr>
        <p:blipFill>
          <a:blip r:embed="rId6" cstate="print"/>
          <a:srcRect/>
          <a:stretch>
            <a:fillRect/>
          </a:stretch>
        </p:blipFill>
        <p:spPr bwMode="auto">
          <a:xfrm rot="16200000">
            <a:off x="3989041" y="1906187"/>
            <a:ext cx="240030" cy="65974"/>
          </a:xfrm>
          <a:prstGeom prst="rect">
            <a:avLst/>
          </a:prstGeom>
          <a:noFill/>
          <a:ln w="9525">
            <a:noFill/>
            <a:miter lim="800000"/>
            <a:headEnd/>
            <a:tailEnd/>
          </a:ln>
        </p:spPr>
      </p:pic>
      <p:sp>
        <p:nvSpPr>
          <p:cNvPr id="570"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0"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1"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2"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3"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sp>
        <p:nvSpPr>
          <p:cNvPr id="146"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8"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9"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grpSp>
        <p:nvGrpSpPr>
          <p:cNvPr id="163" name="Group 162"/>
          <p:cNvGrpSpPr/>
          <p:nvPr/>
        </p:nvGrpSpPr>
        <p:grpSpPr>
          <a:xfrm>
            <a:off x="3890634" y="2071143"/>
            <a:ext cx="430632" cy="387677"/>
            <a:chOff x="3886863" y="2235333"/>
            <a:chExt cx="430632" cy="387677"/>
          </a:xfrm>
        </p:grpSpPr>
        <p:sp>
          <p:nvSpPr>
            <p:cNvPr id="164" name="Oval 62"/>
            <p:cNvSpPr>
              <a:spLocks noChangeArrowheads="1"/>
            </p:cNvSpPr>
            <p:nvPr/>
          </p:nvSpPr>
          <p:spPr bwMode="auto">
            <a:xfrm>
              <a:off x="4107336" y="2245076"/>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5" name="Picture 78" descr="CSM-rank">
              <a:hlinkClick r:id="rId3"/>
            </p:cNvPr>
            <p:cNvPicPr>
              <a:picLocks noChangeAspect="1" noChangeArrowheads="1"/>
            </p:cNvPicPr>
            <p:nvPr/>
          </p:nvPicPr>
          <p:blipFill>
            <a:blip r:embed="rId4" cstate="print"/>
            <a:srcRect/>
            <a:stretch>
              <a:fillRect/>
            </a:stretch>
          </p:blipFill>
          <p:spPr bwMode="auto">
            <a:xfrm>
              <a:off x="4026773" y="2235333"/>
              <a:ext cx="57389" cy="83714"/>
            </a:xfrm>
            <a:prstGeom prst="rect">
              <a:avLst/>
            </a:prstGeom>
            <a:noFill/>
            <a:ln w="9525">
              <a:noFill/>
              <a:miter lim="800000"/>
              <a:headEnd/>
              <a:tailEnd/>
            </a:ln>
          </p:spPr>
        </p:pic>
        <p:pic>
          <p:nvPicPr>
            <p:cNvPr id="166" name="Picture 78" descr="CSM-rank">
              <a:hlinkClick r:id="rId3"/>
            </p:cNvPr>
            <p:cNvPicPr>
              <a:picLocks noChangeAspect="1" noChangeArrowheads="1"/>
            </p:cNvPicPr>
            <p:nvPr/>
          </p:nvPicPr>
          <p:blipFill>
            <a:blip r:embed="rId4" cstate="print"/>
            <a:srcRect/>
            <a:stretch>
              <a:fillRect/>
            </a:stretch>
          </p:blipFill>
          <p:spPr bwMode="auto">
            <a:xfrm>
              <a:off x="3888921" y="2486527"/>
              <a:ext cx="93564" cy="136483"/>
            </a:xfrm>
            <a:prstGeom prst="rect">
              <a:avLst/>
            </a:prstGeom>
            <a:noFill/>
            <a:ln w="9525">
              <a:noFill/>
              <a:miter lim="800000"/>
              <a:headEnd/>
              <a:tailEnd/>
            </a:ln>
          </p:spPr>
        </p:pic>
        <p:sp>
          <p:nvSpPr>
            <p:cNvPr id="167" name="AutoShape 128"/>
            <p:cNvSpPr>
              <a:spLocks noChangeArrowheads="1"/>
            </p:cNvSpPr>
            <p:nvPr/>
          </p:nvSpPr>
          <p:spPr bwMode="auto">
            <a:xfrm>
              <a:off x="40066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8" name="AutoShape 128"/>
            <p:cNvSpPr>
              <a:spLocks noChangeArrowheads="1"/>
            </p:cNvSpPr>
            <p:nvPr/>
          </p:nvSpPr>
          <p:spPr bwMode="auto">
            <a:xfrm>
              <a:off x="4080711" y="2345240"/>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1" name="AutoShape 128"/>
            <p:cNvSpPr>
              <a:spLocks noChangeArrowheads="1"/>
            </p:cNvSpPr>
            <p:nvPr/>
          </p:nvSpPr>
          <p:spPr bwMode="auto">
            <a:xfrm>
              <a:off x="41590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7" name="AutoShape 128"/>
            <p:cNvSpPr>
              <a:spLocks noChangeArrowheads="1"/>
            </p:cNvSpPr>
            <p:nvPr/>
          </p:nvSpPr>
          <p:spPr bwMode="auto">
            <a:xfrm>
              <a:off x="4241295" y="2345239"/>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8" name="AutoShape 128"/>
            <p:cNvSpPr>
              <a:spLocks noChangeArrowheads="1"/>
            </p:cNvSpPr>
            <p:nvPr/>
          </p:nvSpPr>
          <p:spPr bwMode="auto">
            <a:xfrm>
              <a:off x="4014855"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9" name="AutoShape 128"/>
            <p:cNvSpPr>
              <a:spLocks noChangeArrowheads="1"/>
            </p:cNvSpPr>
            <p:nvPr/>
          </p:nvSpPr>
          <p:spPr bwMode="auto">
            <a:xfrm>
              <a:off x="4100393"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80" name="Picture 78" descr="CSM-rank">
              <a:hlinkClick r:id="rId3"/>
            </p:cNvPr>
            <p:cNvPicPr>
              <a:picLocks noChangeAspect="1" noChangeArrowheads="1"/>
            </p:cNvPicPr>
            <p:nvPr/>
          </p:nvPicPr>
          <p:blipFill>
            <a:blip r:embed="rId4" cstate="print"/>
            <a:srcRect/>
            <a:stretch>
              <a:fillRect/>
            </a:stretch>
          </p:blipFill>
          <p:spPr bwMode="auto">
            <a:xfrm>
              <a:off x="3886863" y="2341353"/>
              <a:ext cx="93564" cy="136483"/>
            </a:xfrm>
            <a:prstGeom prst="rect">
              <a:avLst/>
            </a:prstGeom>
            <a:noFill/>
            <a:ln w="9525">
              <a:noFill/>
              <a:miter lim="800000"/>
              <a:headEnd/>
              <a:tailEnd/>
            </a:ln>
          </p:spPr>
        </p:pic>
      </p:grpSp>
      <p:grpSp>
        <p:nvGrpSpPr>
          <p:cNvPr id="198" name="Group 197"/>
          <p:cNvGrpSpPr/>
          <p:nvPr/>
        </p:nvGrpSpPr>
        <p:grpSpPr>
          <a:xfrm>
            <a:off x="2918327" y="4772695"/>
            <a:ext cx="506953" cy="161925"/>
            <a:chOff x="2918327" y="4772695"/>
            <a:chExt cx="506953" cy="161925"/>
          </a:xfrm>
        </p:grpSpPr>
        <p:sp>
          <p:nvSpPr>
            <p:cNvPr id="199"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00"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sp>
        <p:nvSpPr>
          <p:cNvPr id="152"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1" name="Group 150"/>
          <p:cNvGrpSpPr/>
          <p:nvPr/>
        </p:nvGrpSpPr>
        <p:grpSpPr>
          <a:xfrm>
            <a:off x="4752436" y="2370630"/>
            <a:ext cx="533400" cy="348607"/>
            <a:chOff x="4720625" y="2588798"/>
            <a:chExt cx="533400" cy="348607"/>
          </a:xfrm>
        </p:grpSpPr>
        <p:sp>
          <p:nvSpPr>
            <p:cNvPr id="154"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55"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56"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57" name="Group 156"/>
          <p:cNvGrpSpPr/>
          <p:nvPr/>
        </p:nvGrpSpPr>
        <p:grpSpPr>
          <a:xfrm>
            <a:off x="2955507" y="2369309"/>
            <a:ext cx="801688" cy="349108"/>
            <a:chOff x="2946122" y="2704305"/>
            <a:chExt cx="801688" cy="349108"/>
          </a:xfrm>
        </p:grpSpPr>
        <p:sp>
          <p:nvSpPr>
            <p:cNvPr id="158"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9"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60" name="Group 20"/>
            <p:cNvGrpSpPr>
              <a:grpSpLocks/>
            </p:cNvGrpSpPr>
            <p:nvPr/>
          </p:nvGrpSpPr>
          <p:grpSpPr bwMode="auto">
            <a:xfrm>
              <a:off x="3328495" y="2857760"/>
              <a:ext cx="199021" cy="191501"/>
              <a:chOff x="3795175" y="3031583"/>
              <a:chExt cx="199300" cy="191501"/>
            </a:xfrm>
          </p:grpSpPr>
          <p:sp>
            <p:nvSpPr>
              <p:cNvPr id="161"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2"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9"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170" name="Group 169"/>
          <p:cNvGrpSpPr/>
          <p:nvPr/>
        </p:nvGrpSpPr>
        <p:grpSpPr>
          <a:xfrm>
            <a:off x="4731247" y="2969405"/>
            <a:ext cx="184420" cy="264363"/>
            <a:chOff x="4777709" y="3004336"/>
            <a:chExt cx="184420" cy="264363"/>
          </a:xfrm>
        </p:grpSpPr>
        <p:sp>
          <p:nvSpPr>
            <p:cNvPr id="172" name="Rectangle 49"/>
            <p:cNvSpPr>
              <a:spLocks noChangeArrowheads="1"/>
            </p:cNvSpPr>
            <p:nvPr/>
          </p:nvSpPr>
          <p:spPr bwMode="auto">
            <a:xfrm>
              <a:off x="4868842" y="313331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3" name="Rectangle 49"/>
            <p:cNvSpPr>
              <a:spLocks noChangeArrowheads="1"/>
            </p:cNvSpPr>
            <p:nvPr/>
          </p:nvSpPr>
          <p:spPr bwMode="auto">
            <a:xfrm>
              <a:off x="4868847" y="3068252"/>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4" name="Rectangle 49"/>
            <p:cNvSpPr>
              <a:spLocks noChangeArrowheads="1"/>
            </p:cNvSpPr>
            <p:nvPr/>
          </p:nvSpPr>
          <p:spPr bwMode="auto">
            <a:xfrm>
              <a:off x="4869400" y="320263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5" name="Rectangle 49"/>
            <p:cNvSpPr>
              <a:spLocks noChangeArrowheads="1"/>
            </p:cNvSpPr>
            <p:nvPr/>
          </p:nvSpPr>
          <p:spPr bwMode="auto">
            <a:xfrm>
              <a:off x="4869087" y="3005125"/>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6" name="Line 54"/>
            <p:cNvSpPr>
              <a:spLocks noChangeShapeType="1"/>
            </p:cNvSpPr>
            <p:nvPr/>
          </p:nvSpPr>
          <p:spPr bwMode="auto">
            <a:xfrm flipH="1">
              <a:off x="4868832" y="3202246"/>
              <a:ext cx="92729" cy="66062"/>
            </a:xfrm>
            <a:prstGeom prst="line">
              <a:avLst/>
            </a:prstGeom>
            <a:noFill/>
            <a:ln w="9525">
              <a:solidFill>
                <a:schemeClr val="tx1"/>
              </a:solidFill>
              <a:round/>
              <a:headEnd/>
              <a:tailEnd/>
            </a:ln>
          </p:spPr>
          <p:txBody>
            <a:bodyPr/>
            <a:lstStyle/>
            <a:p>
              <a:endParaRPr lang="en-US"/>
            </a:p>
          </p:txBody>
        </p:sp>
        <p:sp>
          <p:nvSpPr>
            <p:cNvPr id="181" name="Line 54"/>
            <p:cNvSpPr>
              <a:spLocks noChangeShapeType="1"/>
            </p:cNvSpPr>
            <p:nvPr/>
          </p:nvSpPr>
          <p:spPr bwMode="auto">
            <a:xfrm flipH="1">
              <a:off x="4867271" y="3006992"/>
              <a:ext cx="92729" cy="66062"/>
            </a:xfrm>
            <a:prstGeom prst="line">
              <a:avLst/>
            </a:prstGeom>
            <a:noFill/>
            <a:ln w="9525">
              <a:solidFill>
                <a:schemeClr val="tx1"/>
              </a:solidFill>
              <a:round/>
              <a:headEnd/>
              <a:tailEnd/>
            </a:ln>
          </p:spPr>
          <p:txBody>
            <a:bodyPr/>
            <a:lstStyle/>
            <a:p>
              <a:endParaRPr lang="en-US"/>
            </a:p>
          </p:txBody>
        </p:sp>
        <p:sp>
          <p:nvSpPr>
            <p:cNvPr id="182" name="Line 53"/>
            <p:cNvSpPr>
              <a:spLocks noChangeShapeType="1"/>
            </p:cNvSpPr>
            <p:nvPr/>
          </p:nvSpPr>
          <p:spPr bwMode="auto">
            <a:xfrm>
              <a:off x="4868822" y="3202637"/>
              <a:ext cx="92729" cy="66062"/>
            </a:xfrm>
            <a:prstGeom prst="line">
              <a:avLst/>
            </a:prstGeom>
            <a:noFill/>
            <a:ln w="9525">
              <a:solidFill>
                <a:schemeClr val="tx1"/>
              </a:solidFill>
              <a:round/>
              <a:headEnd/>
              <a:tailEnd/>
            </a:ln>
          </p:spPr>
          <p:txBody>
            <a:bodyPr/>
            <a:lstStyle/>
            <a:p>
              <a:endParaRPr lang="en-US"/>
            </a:p>
          </p:txBody>
        </p:sp>
        <p:sp>
          <p:nvSpPr>
            <p:cNvPr id="183" name="Line 53"/>
            <p:cNvSpPr>
              <a:spLocks noChangeShapeType="1"/>
            </p:cNvSpPr>
            <p:nvPr/>
          </p:nvSpPr>
          <p:spPr bwMode="auto">
            <a:xfrm>
              <a:off x="4868832" y="3004336"/>
              <a:ext cx="92729" cy="66062"/>
            </a:xfrm>
            <a:prstGeom prst="line">
              <a:avLst/>
            </a:prstGeom>
            <a:noFill/>
            <a:ln w="9525">
              <a:solidFill>
                <a:schemeClr val="tx1"/>
              </a:solidFill>
              <a:round/>
              <a:headEnd/>
              <a:tailEnd/>
            </a:ln>
          </p:spPr>
          <p:txBody>
            <a:bodyPr/>
            <a:lstStyle/>
            <a:p>
              <a:endParaRPr lang="en-US"/>
            </a:p>
          </p:txBody>
        </p:sp>
        <p:pic>
          <p:nvPicPr>
            <p:cNvPr id="184" name="Picture 59"/>
            <p:cNvPicPr>
              <a:picLocks noChangeAspect="1" noChangeArrowheads="1"/>
            </p:cNvPicPr>
            <p:nvPr/>
          </p:nvPicPr>
          <p:blipFill>
            <a:blip r:embed="rId7" cstate="print"/>
            <a:srcRect/>
            <a:stretch>
              <a:fillRect/>
            </a:stretch>
          </p:blipFill>
          <p:spPr bwMode="auto">
            <a:xfrm rot="10800000">
              <a:off x="4777709" y="3067440"/>
              <a:ext cx="86246" cy="62622"/>
            </a:xfrm>
            <a:prstGeom prst="rect">
              <a:avLst/>
            </a:prstGeom>
            <a:noFill/>
            <a:ln w="9525">
              <a:noFill/>
              <a:miter lim="800000"/>
              <a:headEnd/>
              <a:tailEnd/>
            </a:ln>
          </p:spPr>
        </p:pic>
        <p:sp>
          <p:nvSpPr>
            <p:cNvPr id="185" name="Rectangle 57"/>
            <p:cNvSpPr>
              <a:spLocks noChangeArrowheads="1"/>
            </p:cNvSpPr>
            <p:nvPr/>
          </p:nvSpPr>
          <p:spPr bwMode="auto">
            <a:xfrm>
              <a:off x="4783416" y="3143238"/>
              <a:ext cx="70659" cy="45719"/>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186" name="Oval 58"/>
          <p:cNvSpPr>
            <a:spLocks noChangeArrowheads="1"/>
          </p:cNvSpPr>
          <p:nvPr/>
        </p:nvSpPr>
        <p:spPr bwMode="auto">
          <a:xfrm rot="16200000">
            <a:off x="4826857" y="2808813"/>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3"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
        <p:nvSpPr>
          <p:cNvPr id="187" name="TextBox 186"/>
          <p:cNvSpPr txBox="1"/>
          <p:nvPr/>
        </p:nvSpPr>
        <p:spPr>
          <a:xfrm>
            <a:off x="5700494" y="1210876"/>
            <a:ext cx="2229875" cy="3840571"/>
          </a:xfrm>
          <a:prstGeom prst="rect">
            <a:avLst/>
          </a:prstGeom>
          <a:noFill/>
        </p:spPr>
        <p:txBody>
          <a:bodyPr>
            <a:no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pallbearers </a:t>
            </a:r>
            <a:r>
              <a:rPr lang="en-US" altLang="en-US" sz="1100" b="1" dirty="0">
                <a:solidFill>
                  <a:srgbClr val="000000"/>
                </a:solidFill>
                <a:latin typeface="+mn-lt"/>
              </a:rPr>
              <a:t>will stage outside the aircraft in formation. </a:t>
            </a:r>
            <a:endParaRPr lang="en-US" altLang="en-US" sz="1100" b="1" dirty="0" smtClean="0">
              <a:solidFill>
                <a:srgbClr val="000000"/>
              </a:solidFill>
              <a:latin typeface="+mn-lt"/>
            </a:endParaRP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Once pallbearers are stage, Ceremony NCOIC call, “Present, Arms.”</a:t>
            </a:r>
          </a:p>
          <a:p>
            <a:pPr eaLnBrk="1" hangingPunct="1">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band trumpet player play taps.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After taps, Ceremony NCOIC call the ceremony to “Order, Arms”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Band plays “Hymn To The Fallen”</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Ceremony NCOIC moves to the side of the colors. </a:t>
            </a:r>
            <a:endParaRPr lang="en-US" altLang="en-US" sz="1100" b="1" dirty="0">
              <a:solidFill>
                <a:srgbClr val="000000"/>
              </a:solidFill>
              <a:latin typeface="+mn-lt"/>
            </a:endParaRPr>
          </a:p>
        </p:txBody>
      </p:sp>
    </p:spTree>
    <p:extLst>
      <p:ext uri="{BB962C8B-B14F-4D97-AF65-F5344CB8AC3E}">
        <p14:creationId xmlns:p14="http://schemas.microsoft.com/office/powerpoint/2010/main" val="5496785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97"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3"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4"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7"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8"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10" name="Picture 154"/>
          <p:cNvPicPr>
            <a:picLocks noChangeAspect="1" noChangeArrowheads="1"/>
          </p:cNvPicPr>
          <p:nvPr/>
        </p:nvPicPr>
        <p:blipFill>
          <a:blip r:embed="rId6" cstate="print"/>
          <a:srcRect/>
          <a:stretch>
            <a:fillRect/>
          </a:stretch>
        </p:blipFill>
        <p:spPr bwMode="auto">
          <a:xfrm rot="16200000">
            <a:off x="3989041" y="1906187"/>
            <a:ext cx="240030" cy="65974"/>
          </a:xfrm>
          <a:prstGeom prst="rect">
            <a:avLst/>
          </a:prstGeom>
          <a:noFill/>
          <a:ln w="9525">
            <a:noFill/>
            <a:miter lim="800000"/>
            <a:headEnd/>
            <a:tailEnd/>
          </a:ln>
        </p:spPr>
      </p:pic>
      <p:sp>
        <p:nvSpPr>
          <p:cNvPr id="570"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0"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1"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2"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3"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sp>
        <p:nvSpPr>
          <p:cNvPr id="146"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8"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9"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cxnSp>
        <p:nvCxnSpPr>
          <p:cNvPr id="276" name="Straight Arrow Connector 275"/>
          <p:cNvCxnSpPr/>
          <p:nvPr/>
        </p:nvCxnSpPr>
        <p:spPr bwMode="auto">
          <a:xfrm flipH="1">
            <a:off x="4148046" y="3091493"/>
            <a:ext cx="553564" cy="3639"/>
          </a:xfrm>
          <a:prstGeom prst="straightConnector1">
            <a:avLst/>
          </a:prstGeom>
          <a:ln w="2222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77" name="Rectangle 276"/>
          <p:cNvSpPr/>
          <p:nvPr/>
        </p:nvSpPr>
        <p:spPr>
          <a:xfrm>
            <a:off x="5836624" y="1256241"/>
            <a:ext cx="2140346" cy="1107996"/>
          </a:xfrm>
          <a:prstGeom prst="rect">
            <a:avLst/>
          </a:prstGeom>
        </p:spPr>
        <p:txBody>
          <a:bodyPr wrap="square">
            <a:sp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During Hymn To The Fallen, Ceremony NCOIC command “Colors Forward, March” the colors will head back to original position, followed by Ceremony NCOIC.</a:t>
            </a:r>
            <a:endParaRPr lang="en-US" altLang="en-US" sz="1100" b="1" dirty="0">
              <a:solidFill>
                <a:srgbClr val="000000"/>
              </a:solidFill>
              <a:latin typeface="+mn-lt"/>
            </a:endParaRPr>
          </a:p>
        </p:txBody>
      </p:sp>
      <p:grpSp>
        <p:nvGrpSpPr>
          <p:cNvPr id="155" name="Group 154"/>
          <p:cNvGrpSpPr/>
          <p:nvPr/>
        </p:nvGrpSpPr>
        <p:grpSpPr>
          <a:xfrm>
            <a:off x="2918327" y="4772695"/>
            <a:ext cx="506953" cy="161925"/>
            <a:chOff x="2918327" y="4772695"/>
            <a:chExt cx="506953" cy="161925"/>
          </a:xfrm>
        </p:grpSpPr>
        <p:sp>
          <p:nvSpPr>
            <p:cNvPr id="156" name="Oval 155"/>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7"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grpSp>
        <p:nvGrpSpPr>
          <p:cNvPr id="159" name="Group 158"/>
          <p:cNvGrpSpPr/>
          <p:nvPr/>
        </p:nvGrpSpPr>
        <p:grpSpPr>
          <a:xfrm>
            <a:off x="3890634" y="2071143"/>
            <a:ext cx="430632" cy="387677"/>
            <a:chOff x="3886863" y="2235333"/>
            <a:chExt cx="430632" cy="387677"/>
          </a:xfrm>
        </p:grpSpPr>
        <p:sp>
          <p:nvSpPr>
            <p:cNvPr id="161" name="Oval 62"/>
            <p:cNvSpPr>
              <a:spLocks noChangeArrowheads="1"/>
            </p:cNvSpPr>
            <p:nvPr/>
          </p:nvSpPr>
          <p:spPr bwMode="auto">
            <a:xfrm>
              <a:off x="4107336" y="2245076"/>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2" name="Picture 78" descr="CSM-rank">
              <a:hlinkClick r:id="rId3"/>
            </p:cNvPr>
            <p:cNvPicPr>
              <a:picLocks noChangeAspect="1" noChangeArrowheads="1"/>
            </p:cNvPicPr>
            <p:nvPr/>
          </p:nvPicPr>
          <p:blipFill>
            <a:blip r:embed="rId4" cstate="print"/>
            <a:srcRect/>
            <a:stretch>
              <a:fillRect/>
            </a:stretch>
          </p:blipFill>
          <p:spPr bwMode="auto">
            <a:xfrm>
              <a:off x="4026773" y="2235333"/>
              <a:ext cx="57389" cy="83714"/>
            </a:xfrm>
            <a:prstGeom prst="rect">
              <a:avLst/>
            </a:prstGeom>
            <a:noFill/>
            <a:ln w="9525">
              <a:noFill/>
              <a:miter lim="800000"/>
              <a:headEnd/>
              <a:tailEnd/>
            </a:ln>
          </p:spPr>
        </p:pic>
        <p:pic>
          <p:nvPicPr>
            <p:cNvPr id="163" name="Picture 78" descr="CSM-rank">
              <a:hlinkClick r:id="rId3"/>
            </p:cNvPr>
            <p:cNvPicPr>
              <a:picLocks noChangeAspect="1" noChangeArrowheads="1"/>
            </p:cNvPicPr>
            <p:nvPr/>
          </p:nvPicPr>
          <p:blipFill>
            <a:blip r:embed="rId4" cstate="print"/>
            <a:srcRect/>
            <a:stretch>
              <a:fillRect/>
            </a:stretch>
          </p:blipFill>
          <p:spPr bwMode="auto">
            <a:xfrm>
              <a:off x="3888921" y="2486527"/>
              <a:ext cx="93564" cy="136483"/>
            </a:xfrm>
            <a:prstGeom prst="rect">
              <a:avLst/>
            </a:prstGeom>
            <a:noFill/>
            <a:ln w="9525">
              <a:noFill/>
              <a:miter lim="800000"/>
              <a:headEnd/>
              <a:tailEnd/>
            </a:ln>
          </p:spPr>
        </p:pic>
        <p:sp>
          <p:nvSpPr>
            <p:cNvPr id="164" name="AutoShape 128"/>
            <p:cNvSpPr>
              <a:spLocks noChangeArrowheads="1"/>
            </p:cNvSpPr>
            <p:nvPr/>
          </p:nvSpPr>
          <p:spPr bwMode="auto">
            <a:xfrm>
              <a:off x="40066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5" name="AutoShape 128"/>
            <p:cNvSpPr>
              <a:spLocks noChangeArrowheads="1"/>
            </p:cNvSpPr>
            <p:nvPr/>
          </p:nvSpPr>
          <p:spPr bwMode="auto">
            <a:xfrm>
              <a:off x="4080711" y="2345240"/>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6" name="AutoShape 128"/>
            <p:cNvSpPr>
              <a:spLocks noChangeArrowheads="1"/>
            </p:cNvSpPr>
            <p:nvPr/>
          </p:nvSpPr>
          <p:spPr bwMode="auto">
            <a:xfrm>
              <a:off x="41590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7" name="AutoShape 128"/>
            <p:cNvSpPr>
              <a:spLocks noChangeArrowheads="1"/>
            </p:cNvSpPr>
            <p:nvPr/>
          </p:nvSpPr>
          <p:spPr bwMode="auto">
            <a:xfrm>
              <a:off x="4241295" y="2345239"/>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8" name="AutoShape 128"/>
            <p:cNvSpPr>
              <a:spLocks noChangeArrowheads="1"/>
            </p:cNvSpPr>
            <p:nvPr/>
          </p:nvSpPr>
          <p:spPr bwMode="auto">
            <a:xfrm>
              <a:off x="4014855"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1" name="AutoShape 128"/>
            <p:cNvSpPr>
              <a:spLocks noChangeArrowheads="1"/>
            </p:cNvSpPr>
            <p:nvPr/>
          </p:nvSpPr>
          <p:spPr bwMode="auto">
            <a:xfrm>
              <a:off x="4100393"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77" name="Picture 78" descr="CSM-rank">
              <a:hlinkClick r:id="rId3"/>
            </p:cNvPr>
            <p:cNvPicPr>
              <a:picLocks noChangeAspect="1" noChangeArrowheads="1"/>
            </p:cNvPicPr>
            <p:nvPr/>
          </p:nvPicPr>
          <p:blipFill>
            <a:blip r:embed="rId4" cstate="print"/>
            <a:srcRect/>
            <a:stretch>
              <a:fillRect/>
            </a:stretch>
          </p:blipFill>
          <p:spPr bwMode="auto">
            <a:xfrm>
              <a:off x="3886863" y="2341353"/>
              <a:ext cx="93564" cy="136483"/>
            </a:xfrm>
            <a:prstGeom prst="rect">
              <a:avLst/>
            </a:prstGeom>
            <a:noFill/>
            <a:ln w="9525">
              <a:noFill/>
              <a:miter lim="800000"/>
              <a:headEnd/>
              <a:tailEnd/>
            </a:ln>
          </p:spPr>
        </p:pic>
      </p:grpSp>
      <p:sp>
        <p:nvSpPr>
          <p:cNvPr id="15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4" name="Group 153"/>
          <p:cNvGrpSpPr/>
          <p:nvPr/>
        </p:nvGrpSpPr>
        <p:grpSpPr>
          <a:xfrm>
            <a:off x="4752436" y="2370630"/>
            <a:ext cx="533400" cy="348607"/>
            <a:chOff x="4720625" y="2588798"/>
            <a:chExt cx="533400" cy="348607"/>
          </a:xfrm>
        </p:grpSpPr>
        <p:sp>
          <p:nvSpPr>
            <p:cNvPr id="178"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79"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80"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81" name="Group 180"/>
          <p:cNvGrpSpPr/>
          <p:nvPr/>
        </p:nvGrpSpPr>
        <p:grpSpPr>
          <a:xfrm>
            <a:off x="2955507" y="2369309"/>
            <a:ext cx="801688" cy="349108"/>
            <a:chOff x="2946122" y="2704305"/>
            <a:chExt cx="801688" cy="349108"/>
          </a:xfrm>
        </p:grpSpPr>
        <p:sp>
          <p:nvSpPr>
            <p:cNvPr id="183"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85" name="Group 20"/>
            <p:cNvGrpSpPr>
              <a:grpSpLocks/>
            </p:cNvGrpSpPr>
            <p:nvPr/>
          </p:nvGrpSpPr>
          <p:grpSpPr bwMode="auto">
            <a:xfrm>
              <a:off x="3328495" y="2857760"/>
              <a:ext cx="199021" cy="191501"/>
              <a:chOff x="3795175" y="3031583"/>
              <a:chExt cx="199300" cy="191501"/>
            </a:xfrm>
          </p:grpSpPr>
          <p:sp>
            <p:nvSpPr>
              <p:cNvPr id="186"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7"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8"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189" name="Group 188"/>
          <p:cNvGrpSpPr/>
          <p:nvPr/>
        </p:nvGrpSpPr>
        <p:grpSpPr>
          <a:xfrm>
            <a:off x="4731247" y="2969405"/>
            <a:ext cx="184420" cy="264363"/>
            <a:chOff x="4777709" y="3004336"/>
            <a:chExt cx="184420" cy="264363"/>
          </a:xfrm>
        </p:grpSpPr>
        <p:sp>
          <p:nvSpPr>
            <p:cNvPr id="190" name="Rectangle 49"/>
            <p:cNvSpPr>
              <a:spLocks noChangeArrowheads="1"/>
            </p:cNvSpPr>
            <p:nvPr/>
          </p:nvSpPr>
          <p:spPr bwMode="auto">
            <a:xfrm>
              <a:off x="4868842" y="313331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1" name="Rectangle 49"/>
            <p:cNvSpPr>
              <a:spLocks noChangeArrowheads="1"/>
            </p:cNvSpPr>
            <p:nvPr/>
          </p:nvSpPr>
          <p:spPr bwMode="auto">
            <a:xfrm>
              <a:off x="4868847" y="3068252"/>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2" name="Rectangle 49"/>
            <p:cNvSpPr>
              <a:spLocks noChangeArrowheads="1"/>
            </p:cNvSpPr>
            <p:nvPr/>
          </p:nvSpPr>
          <p:spPr bwMode="auto">
            <a:xfrm>
              <a:off x="4869400" y="3202637"/>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3" name="Rectangle 49"/>
            <p:cNvSpPr>
              <a:spLocks noChangeArrowheads="1"/>
            </p:cNvSpPr>
            <p:nvPr/>
          </p:nvSpPr>
          <p:spPr bwMode="auto">
            <a:xfrm>
              <a:off x="4869087" y="3005125"/>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4" name="Line 54"/>
            <p:cNvSpPr>
              <a:spLocks noChangeShapeType="1"/>
            </p:cNvSpPr>
            <p:nvPr/>
          </p:nvSpPr>
          <p:spPr bwMode="auto">
            <a:xfrm flipH="1">
              <a:off x="4868832" y="3202246"/>
              <a:ext cx="92729" cy="66062"/>
            </a:xfrm>
            <a:prstGeom prst="line">
              <a:avLst/>
            </a:prstGeom>
            <a:noFill/>
            <a:ln w="9525">
              <a:solidFill>
                <a:schemeClr val="tx1"/>
              </a:solidFill>
              <a:round/>
              <a:headEnd/>
              <a:tailEnd/>
            </a:ln>
          </p:spPr>
          <p:txBody>
            <a:bodyPr/>
            <a:lstStyle/>
            <a:p>
              <a:endParaRPr lang="en-US"/>
            </a:p>
          </p:txBody>
        </p:sp>
        <p:sp>
          <p:nvSpPr>
            <p:cNvPr id="195" name="Line 54"/>
            <p:cNvSpPr>
              <a:spLocks noChangeShapeType="1"/>
            </p:cNvSpPr>
            <p:nvPr/>
          </p:nvSpPr>
          <p:spPr bwMode="auto">
            <a:xfrm flipH="1">
              <a:off x="4867271" y="3006992"/>
              <a:ext cx="92729" cy="66062"/>
            </a:xfrm>
            <a:prstGeom prst="line">
              <a:avLst/>
            </a:prstGeom>
            <a:noFill/>
            <a:ln w="9525">
              <a:solidFill>
                <a:schemeClr val="tx1"/>
              </a:solidFill>
              <a:round/>
              <a:headEnd/>
              <a:tailEnd/>
            </a:ln>
          </p:spPr>
          <p:txBody>
            <a:bodyPr/>
            <a:lstStyle/>
            <a:p>
              <a:endParaRPr lang="en-US"/>
            </a:p>
          </p:txBody>
        </p:sp>
        <p:sp>
          <p:nvSpPr>
            <p:cNvPr id="196" name="Line 53"/>
            <p:cNvSpPr>
              <a:spLocks noChangeShapeType="1"/>
            </p:cNvSpPr>
            <p:nvPr/>
          </p:nvSpPr>
          <p:spPr bwMode="auto">
            <a:xfrm>
              <a:off x="4868822" y="3202637"/>
              <a:ext cx="92729" cy="66062"/>
            </a:xfrm>
            <a:prstGeom prst="line">
              <a:avLst/>
            </a:prstGeom>
            <a:noFill/>
            <a:ln w="9525">
              <a:solidFill>
                <a:schemeClr val="tx1"/>
              </a:solidFill>
              <a:round/>
              <a:headEnd/>
              <a:tailEnd/>
            </a:ln>
          </p:spPr>
          <p:txBody>
            <a:bodyPr/>
            <a:lstStyle/>
            <a:p>
              <a:endParaRPr lang="en-US"/>
            </a:p>
          </p:txBody>
        </p:sp>
        <p:sp>
          <p:nvSpPr>
            <p:cNvPr id="198" name="Line 53"/>
            <p:cNvSpPr>
              <a:spLocks noChangeShapeType="1"/>
            </p:cNvSpPr>
            <p:nvPr/>
          </p:nvSpPr>
          <p:spPr bwMode="auto">
            <a:xfrm>
              <a:off x="4868832" y="3004336"/>
              <a:ext cx="92729" cy="66062"/>
            </a:xfrm>
            <a:prstGeom prst="line">
              <a:avLst/>
            </a:prstGeom>
            <a:noFill/>
            <a:ln w="9525">
              <a:solidFill>
                <a:schemeClr val="tx1"/>
              </a:solidFill>
              <a:round/>
              <a:headEnd/>
              <a:tailEnd/>
            </a:ln>
          </p:spPr>
          <p:txBody>
            <a:bodyPr/>
            <a:lstStyle/>
            <a:p>
              <a:endParaRPr lang="en-US"/>
            </a:p>
          </p:txBody>
        </p:sp>
        <p:pic>
          <p:nvPicPr>
            <p:cNvPr id="199" name="Picture 59"/>
            <p:cNvPicPr>
              <a:picLocks noChangeAspect="1" noChangeArrowheads="1"/>
            </p:cNvPicPr>
            <p:nvPr/>
          </p:nvPicPr>
          <p:blipFill>
            <a:blip r:embed="rId7" cstate="print"/>
            <a:srcRect/>
            <a:stretch>
              <a:fillRect/>
            </a:stretch>
          </p:blipFill>
          <p:spPr bwMode="auto">
            <a:xfrm rot="10800000">
              <a:off x="4777709" y="3067440"/>
              <a:ext cx="86246" cy="62622"/>
            </a:xfrm>
            <a:prstGeom prst="rect">
              <a:avLst/>
            </a:prstGeom>
            <a:noFill/>
            <a:ln w="9525">
              <a:noFill/>
              <a:miter lim="800000"/>
              <a:headEnd/>
              <a:tailEnd/>
            </a:ln>
          </p:spPr>
        </p:pic>
        <p:sp>
          <p:nvSpPr>
            <p:cNvPr id="200" name="Rectangle 57"/>
            <p:cNvSpPr>
              <a:spLocks noChangeArrowheads="1"/>
            </p:cNvSpPr>
            <p:nvPr/>
          </p:nvSpPr>
          <p:spPr bwMode="auto">
            <a:xfrm>
              <a:off x="4783416" y="3143238"/>
              <a:ext cx="70659" cy="45719"/>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201" name="Oval 58"/>
          <p:cNvSpPr>
            <a:spLocks noChangeArrowheads="1"/>
          </p:cNvSpPr>
          <p:nvPr/>
        </p:nvSpPr>
        <p:spPr bwMode="auto">
          <a:xfrm rot="16200000">
            <a:off x="4826857" y="2808813"/>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1"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6175479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sp>
        <p:nvSpPr>
          <p:cNvPr id="153"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5"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6"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pic>
        <p:nvPicPr>
          <p:cNvPr id="137" name="Picture 154"/>
          <p:cNvPicPr>
            <a:picLocks noChangeAspect="1" noChangeArrowheads="1"/>
          </p:cNvPicPr>
          <p:nvPr/>
        </p:nvPicPr>
        <p:blipFill>
          <a:blip r:embed="rId7" cstate="print"/>
          <a:srcRect/>
          <a:stretch>
            <a:fillRect/>
          </a:stretch>
        </p:blipFill>
        <p:spPr bwMode="auto">
          <a:xfrm rot="16200000">
            <a:off x="3989041" y="1906187"/>
            <a:ext cx="240030" cy="65974"/>
          </a:xfrm>
          <a:prstGeom prst="rect">
            <a:avLst/>
          </a:prstGeom>
          <a:noFill/>
          <a:ln w="9525">
            <a:noFill/>
            <a:miter lim="800000"/>
            <a:headEnd/>
            <a:tailEnd/>
          </a:ln>
        </p:spPr>
      </p:pic>
      <p:grpSp>
        <p:nvGrpSpPr>
          <p:cNvPr id="5" name="Group 4"/>
          <p:cNvGrpSpPr/>
          <p:nvPr/>
        </p:nvGrpSpPr>
        <p:grpSpPr>
          <a:xfrm>
            <a:off x="4046527" y="5149787"/>
            <a:ext cx="1505906" cy="311657"/>
            <a:chOff x="4046527" y="5149787"/>
            <a:chExt cx="1505906" cy="311657"/>
          </a:xfrm>
        </p:grpSpPr>
        <p:grpSp>
          <p:nvGrpSpPr>
            <p:cNvPr id="4" name="Group 3"/>
            <p:cNvGrpSpPr/>
            <p:nvPr/>
          </p:nvGrpSpPr>
          <p:grpSpPr>
            <a:xfrm>
              <a:off x="4046527" y="5159974"/>
              <a:ext cx="372626" cy="140483"/>
              <a:chOff x="4046527" y="5159974"/>
              <a:chExt cx="372626" cy="140483"/>
            </a:xfrm>
          </p:grpSpPr>
          <p:sp>
            <p:nvSpPr>
              <p:cNvPr id="129"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30" name="Picture 59"/>
              <p:cNvPicPr>
                <a:picLocks noChangeAspect="1" noChangeArrowheads="1"/>
              </p:cNvPicPr>
              <p:nvPr/>
            </p:nvPicPr>
            <p:blipFill>
              <a:blip r:embed="rId8" cstate="print"/>
              <a:srcRect/>
              <a:stretch>
                <a:fillRect/>
              </a:stretch>
            </p:blipFill>
            <p:spPr bwMode="auto">
              <a:xfrm rot="10800000">
                <a:off x="4239281" y="5159974"/>
                <a:ext cx="92729" cy="71567"/>
              </a:xfrm>
              <a:prstGeom prst="rect">
                <a:avLst/>
              </a:prstGeom>
              <a:noFill/>
              <a:ln w="9525">
                <a:noFill/>
                <a:miter lim="800000"/>
                <a:headEnd/>
                <a:tailEnd/>
              </a:ln>
            </p:spPr>
          </p:pic>
          <p:sp>
            <p:nvSpPr>
              <p:cNvPr id="131"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2"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3"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4"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5"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136"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150"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151"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grpSp>
        <p:sp>
          <p:nvSpPr>
            <p:cNvPr id="152" name="Oval 58"/>
            <p:cNvSpPr>
              <a:spLocks noChangeArrowheads="1"/>
            </p:cNvSpPr>
            <p:nvPr/>
          </p:nvSpPr>
          <p:spPr bwMode="auto">
            <a:xfrm rot="16072148">
              <a:off x="5163458" y="512414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8" name="Text Box 100"/>
            <p:cNvSpPr txBox="1">
              <a:spLocks noChangeArrowheads="1"/>
            </p:cNvSpPr>
            <p:nvPr/>
          </p:nvSpPr>
          <p:spPr bwMode="auto">
            <a:xfrm>
              <a:off x="4344453" y="5170535"/>
              <a:ext cx="120798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COLOR GUARD</a:t>
              </a:r>
            </a:p>
          </p:txBody>
        </p:sp>
        <p:sp>
          <p:nvSpPr>
            <p:cNvPr id="279" name="Text Box 83"/>
            <p:cNvSpPr txBox="1">
              <a:spLocks noChangeArrowheads="1"/>
            </p:cNvSpPr>
            <p:nvPr/>
          </p:nvSpPr>
          <p:spPr bwMode="auto">
            <a:xfrm>
              <a:off x="4893959" y="5184445"/>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sp>
        <p:nvSpPr>
          <p:cNvPr id="140"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1"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2"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3"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4"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5"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6"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7"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8"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157" name="Group 156"/>
          <p:cNvGrpSpPr/>
          <p:nvPr/>
        </p:nvGrpSpPr>
        <p:grpSpPr>
          <a:xfrm>
            <a:off x="2918327" y="4772695"/>
            <a:ext cx="506953" cy="161925"/>
            <a:chOff x="2918327" y="4772695"/>
            <a:chExt cx="506953" cy="161925"/>
          </a:xfrm>
        </p:grpSpPr>
        <p:sp>
          <p:nvSpPr>
            <p:cNvPr id="159" name="Oval 158"/>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1"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4" name="Group 153"/>
          <p:cNvGrpSpPr/>
          <p:nvPr/>
        </p:nvGrpSpPr>
        <p:grpSpPr>
          <a:xfrm>
            <a:off x="3890634" y="2071143"/>
            <a:ext cx="430632" cy="387677"/>
            <a:chOff x="3886863" y="2235333"/>
            <a:chExt cx="430632" cy="387677"/>
          </a:xfrm>
        </p:grpSpPr>
        <p:sp>
          <p:nvSpPr>
            <p:cNvPr id="162" name="Oval 62"/>
            <p:cNvSpPr>
              <a:spLocks noChangeArrowheads="1"/>
            </p:cNvSpPr>
            <p:nvPr/>
          </p:nvSpPr>
          <p:spPr bwMode="auto">
            <a:xfrm>
              <a:off x="4107336" y="2245076"/>
              <a:ext cx="80198" cy="6422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64" name="Picture 78" descr="CSM-rank">
              <a:hlinkClick r:id="rId4"/>
            </p:cNvPr>
            <p:cNvPicPr>
              <a:picLocks noChangeAspect="1" noChangeArrowheads="1"/>
            </p:cNvPicPr>
            <p:nvPr/>
          </p:nvPicPr>
          <p:blipFill>
            <a:blip r:embed="rId5" cstate="print"/>
            <a:srcRect/>
            <a:stretch>
              <a:fillRect/>
            </a:stretch>
          </p:blipFill>
          <p:spPr bwMode="auto">
            <a:xfrm>
              <a:off x="4026773" y="2235333"/>
              <a:ext cx="57389" cy="83714"/>
            </a:xfrm>
            <a:prstGeom prst="rect">
              <a:avLst/>
            </a:prstGeom>
            <a:noFill/>
            <a:ln w="9525">
              <a:noFill/>
              <a:miter lim="800000"/>
              <a:headEnd/>
              <a:tailEnd/>
            </a:ln>
          </p:spPr>
        </p:pic>
        <p:pic>
          <p:nvPicPr>
            <p:cNvPr id="165" name="Picture 78" descr="CSM-rank">
              <a:hlinkClick r:id="rId4"/>
            </p:cNvPr>
            <p:cNvPicPr>
              <a:picLocks noChangeAspect="1" noChangeArrowheads="1"/>
            </p:cNvPicPr>
            <p:nvPr/>
          </p:nvPicPr>
          <p:blipFill>
            <a:blip r:embed="rId5" cstate="print"/>
            <a:srcRect/>
            <a:stretch>
              <a:fillRect/>
            </a:stretch>
          </p:blipFill>
          <p:spPr bwMode="auto">
            <a:xfrm>
              <a:off x="3888921" y="2486527"/>
              <a:ext cx="93564" cy="136483"/>
            </a:xfrm>
            <a:prstGeom prst="rect">
              <a:avLst/>
            </a:prstGeom>
            <a:noFill/>
            <a:ln w="9525">
              <a:noFill/>
              <a:miter lim="800000"/>
              <a:headEnd/>
              <a:tailEnd/>
            </a:ln>
          </p:spPr>
        </p:pic>
        <p:sp>
          <p:nvSpPr>
            <p:cNvPr id="166" name="AutoShape 128"/>
            <p:cNvSpPr>
              <a:spLocks noChangeArrowheads="1"/>
            </p:cNvSpPr>
            <p:nvPr/>
          </p:nvSpPr>
          <p:spPr bwMode="auto">
            <a:xfrm>
              <a:off x="40066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7" name="AutoShape 128"/>
            <p:cNvSpPr>
              <a:spLocks noChangeArrowheads="1"/>
            </p:cNvSpPr>
            <p:nvPr/>
          </p:nvSpPr>
          <p:spPr bwMode="auto">
            <a:xfrm>
              <a:off x="4080711" y="2345240"/>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8" name="AutoShape 128"/>
            <p:cNvSpPr>
              <a:spLocks noChangeArrowheads="1"/>
            </p:cNvSpPr>
            <p:nvPr/>
          </p:nvSpPr>
          <p:spPr bwMode="auto">
            <a:xfrm>
              <a:off x="4159070" y="2345240"/>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9" name="AutoShape 128"/>
            <p:cNvSpPr>
              <a:spLocks noChangeArrowheads="1"/>
            </p:cNvSpPr>
            <p:nvPr/>
          </p:nvSpPr>
          <p:spPr bwMode="auto">
            <a:xfrm>
              <a:off x="4241295" y="2345239"/>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0" name="AutoShape 128"/>
            <p:cNvSpPr>
              <a:spLocks noChangeArrowheads="1"/>
            </p:cNvSpPr>
            <p:nvPr/>
          </p:nvSpPr>
          <p:spPr bwMode="auto">
            <a:xfrm>
              <a:off x="4014855"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71" name="AutoShape 128"/>
            <p:cNvSpPr>
              <a:spLocks noChangeArrowheads="1"/>
            </p:cNvSpPr>
            <p:nvPr/>
          </p:nvSpPr>
          <p:spPr bwMode="auto">
            <a:xfrm>
              <a:off x="4100393" y="2489701"/>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pic>
          <p:nvPicPr>
            <p:cNvPr id="172" name="Picture 78" descr="CSM-rank">
              <a:hlinkClick r:id="rId4"/>
            </p:cNvPr>
            <p:cNvPicPr>
              <a:picLocks noChangeAspect="1" noChangeArrowheads="1"/>
            </p:cNvPicPr>
            <p:nvPr/>
          </p:nvPicPr>
          <p:blipFill>
            <a:blip r:embed="rId5" cstate="print"/>
            <a:srcRect/>
            <a:stretch>
              <a:fillRect/>
            </a:stretch>
          </p:blipFill>
          <p:spPr bwMode="auto">
            <a:xfrm>
              <a:off x="3886863" y="2341353"/>
              <a:ext cx="93564" cy="136483"/>
            </a:xfrm>
            <a:prstGeom prst="rect">
              <a:avLst/>
            </a:prstGeom>
            <a:noFill/>
            <a:ln w="9525">
              <a:noFill/>
              <a:miter lim="800000"/>
              <a:headEnd/>
              <a:tailEnd/>
            </a:ln>
          </p:spPr>
        </p:pic>
      </p:grpSp>
      <p:sp>
        <p:nvSpPr>
          <p:cNvPr id="173"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174" name="Group 173"/>
          <p:cNvGrpSpPr/>
          <p:nvPr/>
        </p:nvGrpSpPr>
        <p:grpSpPr>
          <a:xfrm>
            <a:off x="4752436" y="2370630"/>
            <a:ext cx="533400" cy="348607"/>
            <a:chOff x="4720625" y="2588798"/>
            <a:chExt cx="533400" cy="348607"/>
          </a:xfrm>
        </p:grpSpPr>
        <p:sp>
          <p:nvSpPr>
            <p:cNvPr id="175"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76"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77"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78" name="Group 177"/>
          <p:cNvGrpSpPr/>
          <p:nvPr/>
        </p:nvGrpSpPr>
        <p:grpSpPr>
          <a:xfrm>
            <a:off x="2955507" y="2369309"/>
            <a:ext cx="801688" cy="349108"/>
            <a:chOff x="2946122" y="2704305"/>
            <a:chExt cx="801688" cy="349108"/>
          </a:xfrm>
        </p:grpSpPr>
        <p:sp>
          <p:nvSpPr>
            <p:cNvPr id="179"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81" name="Group 20"/>
            <p:cNvGrpSpPr>
              <a:grpSpLocks/>
            </p:cNvGrpSpPr>
            <p:nvPr/>
          </p:nvGrpSpPr>
          <p:grpSpPr bwMode="auto">
            <a:xfrm>
              <a:off x="3328495" y="2857760"/>
              <a:ext cx="199021" cy="191501"/>
              <a:chOff x="3795175" y="3031583"/>
              <a:chExt cx="199300" cy="191501"/>
            </a:xfrm>
          </p:grpSpPr>
          <p:sp>
            <p:nvSpPr>
              <p:cNvPr id="182"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3"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4"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63"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
        <p:nvSpPr>
          <p:cNvPr id="185" name="Rectangle 184"/>
          <p:cNvSpPr/>
          <p:nvPr/>
        </p:nvSpPr>
        <p:spPr>
          <a:xfrm>
            <a:off x="5836624" y="1330169"/>
            <a:ext cx="2140346" cy="2631490"/>
          </a:xfrm>
          <a:prstGeom prst="rect">
            <a:avLst/>
          </a:prstGeom>
        </p:spPr>
        <p:txBody>
          <a:bodyPr wrap="square">
            <a:sp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After getting back to the original position, Ceremony NCOIC allows the song “Hymn to the Fallen” finish. </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After the song, the band will automatically present arms.</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The Ceremony NCOIC commands the entire ceremony to “Order, Arms” and dismiss the ceremony.</a:t>
            </a:r>
          </a:p>
          <a:p>
            <a:pPr eaLnBrk="1" hangingPunct="1">
              <a:defRPr/>
            </a:pPr>
            <a:endParaRPr lang="en-US" altLang="en-US" sz="1100" b="1" dirty="0" smtClean="0">
              <a:solidFill>
                <a:srgbClr val="000000"/>
              </a:solidFill>
              <a:latin typeface="+mn-lt"/>
            </a:endParaRPr>
          </a:p>
          <a:p>
            <a:pPr eaLnBrk="1" hangingPunct="1">
              <a:defRPr/>
            </a:pPr>
            <a:endParaRPr lang="en-US" altLang="en-US" sz="1100" b="1" dirty="0">
              <a:solidFill>
                <a:srgbClr val="000000"/>
              </a:solidFill>
              <a:latin typeface="+mn-lt"/>
            </a:endParaRPr>
          </a:p>
          <a:p>
            <a:pPr eaLnBrk="1" hangingPunct="1">
              <a:defRPr/>
            </a:pPr>
            <a:endParaRPr lang="en-US" altLang="en-US" sz="1100" b="1" dirty="0">
              <a:solidFill>
                <a:srgbClr val="000000"/>
              </a:solidFill>
              <a:latin typeface="+mn-lt"/>
            </a:endParaRPr>
          </a:p>
        </p:txBody>
      </p:sp>
    </p:spTree>
    <p:extLst>
      <p:ext uri="{BB962C8B-B14F-4D97-AF65-F5344CB8AC3E}">
        <p14:creationId xmlns:p14="http://schemas.microsoft.com/office/powerpoint/2010/main" val="7478917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sp>
        <p:nvSpPr>
          <p:cNvPr id="153"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5"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6"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pic>
        <p:nvPicPr>
          <p:cNvPr id="137" name="Picture 154"/>
          <p:cNvPicPr>
            <a:picLocks noChangeAspect="1" noChangeArrowheads="1"/>
          </p:cNvPicPr>
          <p:nvPr/>
        </p:nvPicPr>
        <p:blipFill>
          <a:blip r:embed="rId7" cstate="print"/>
          <a:srcRect/>
          <a:stretch>
            <a:fillRect/>
          </a:stretch>
        </p:blipFill>
        <p:spPr bwMode="auto">
          <a:xfrm rot="16200000">
            <a:off x="3989041" y="1906187"/>
            <a:ext cx="240030" cy="65974"/>
          </a:xfrm>
          <a:prstGeom prst="rect">
            <a:avLst/>
          </a:prstGeom>
          <a:noFill/>
          <a:ln w="9525">
            <a:noFill/>
            <a:miter lim="800000"/>
            <a:headEnd/>
            <a:tailEnd/>
          </a:ln>
        </p:spPr>
      </p:pic>
      <p:sp>
        <p:nvSpPr>
          <p:cNvPr id="138"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29"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0"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1"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2"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3"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4"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5"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6"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0"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151" name="Group 150"/>
          <p:cNvGrpSpPr/>
          <p:nvPr/>
        </p:nvGrpSpPr>
        <p:grpSpPr>
          <a:xfrm>
            <a:off x="2918327" y="4772695"/>
            <a:ext cx="506953" cy="161925"/>
            <a:chOff x="2918327" y="4772695"/>
            <a:chExt cx="506953" cy="161925"/>
          </a:xfrm>
        </p:grpSpPr>
        <p:sp>
          <p:nvSpPr>
            <p:cNvPr id="152" name="Oval 151"/>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8"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pic>
        <p:nvPicPr>
          <p:cNvPr id="163" name="Picture 78" descr="CSM-rank">
            <a:hlinkClick r:id="rId4"/>
          </p:cNvPr>
          <p:cNvPicPr>
            <a:picLocks noChangeAspect="1" noChangeArrowheads="1"/>
          </p:cNvPicPr>
          <p:nvPr/>
        </p:nvPicPr>
        <p:blipFill>
          <a:blip r:embed="rId5" cstate="print"/>
          <a:srcRect/>
          <a:stretch>
            <a:fillRect/>
          </a:stretch>
        </p:blipFill>
        <p:spPr bwMode="auto">
          <a:xfrm>
            <a:off x="4079203" y="2098024"/>
            <a:ext cx="76436" cy="111498"/>
          </a:xfrm>
          <a:prstGeom prst="rect">
            <a:avLst/>
          </a:prstGeom>
          <a:noFill/>
          <a:ln w="9525">
            <a:noFill/>
            <a:miter lim="800000"/>
            <a:headEnd/>
            <a:tailEnd/>
          </a:ln>
        </p:spPr>
      </p:pic>
      <p:grpSp>
        <p:nvGrpSpPr>
          <p:cNvPr id="5" name="Group 4"/>
          <p:cNvGrpSpPr/>
          <p:nvPr/>
        </p:nvGrpSpPr>
        <p:grpSpPr>
          <a:xfrm rot="16200000">
            <a:off x="4050064" y="1887240"/>
            <a:ext cx="290810" cy="86146"/>
            <a:chOff x="4152766" y="1922725"/>
            <a:chExt cx="310825" cy="117476"/>
          </a:xfrm>
        </p:grpSpPr>
        <p:sp>
          <p:nvSpPr>
            <p:cNvPr id="165" name="AutoShape 128"/>
            <p:cNvSpPr>
              <a:spLocks noChangeArrowheads="1"/>
            </p:cNvSpPr>
            <p:nvPr/>
          </p:nvSpPr>
          <p:spPr bwMode="auto">
            <a:xfrm>
              <a:off x="41527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6" name="AutoShape 128"/>
            <p:cNvSpPr>
              <a:spLocks noChangeArrowheads="1"/>
            </p:cNvSpPr>
            <p:nvPr/>
          </p:nvSpPr>
          <p:spPr bwMode="auto">
            <a:xfrm>
              <a:off x="4226807" y="1922726"/>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7" name="AutoShape 128"/>
            <p:cNvSpPr>
              <a:spLocks noChangeArrowheads="1"/>
            </p:cNvSpPr>
            <p:nvPr/>
          </p:nvSpPr>
          <p:spPr bwMode="auto">
            <a:xfrm>
              <a:off x="43051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8" name="AutoShape 128"/>
            <p:cNvSpPr>
              <a:spLocks noChangeArrowheads="1"/>
            </p:cNvSpPr>
            <p:nvPr/>
          </p:nvSpPr>
          <p:spPr bwMode="auto">
            <a:xfrm>
              <a:off x="4387391" y="1922725"/>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sp>
        <p:nvSpPr>
          <p:cNvPr id="178" name="Rectangle 177"/>
          <p:cNvSpPr/>
          <p:nvPr/>
        </p:nvSpPr>
        <p:spPr>
          <a:xfrm>
            <a:off x="5836624" y="1256241"/>
            <a:ext cx="2140346" cy="2462213"/>
          </a:xfrm>
          <a:prstGeom prst="rect">
            <a:avLst/>
          </a:prstGeom>
        </p:spPr>
        <p:txBody>
          <a:bodyPr wrap="square">
            <a:sp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Unit SGM will march the unit command team to move up and pay final respects.</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Unit will line up side by side, facing the </a:t>
            </a:r>
            <a:r>
              <a:rPr lang="en-US" altLang="en-US" sz="1100" b="1" dirty="0">
                <a:solidFill>
                  <a:srgbClr val="000000"/>
                </a:solidFill>
                <a:latin typeface="+mn-lt"/>
              </a:rPr>
              <a:t>h</a:t>
            </a:r>
            <a:r>
              <a:rPr lang="en-US" altLang="en-US" sz="1100" b="1" dirty="0" smtClean="0">
                <a:solidFill>
                  <a:srgbClr val="000000"/>
                </a:solidFill>
                <a:latin typeface="+mn-lt"/>
              </a:rPr>
              <a:t>ero case, SGM call, “Present, Arms” command slowly present arms, followed by “Order, Arms” command slowly order arms, followed by, “Center, Face” then file from the right, “Forward, March” followed by left then SGM. </a:t>
            </a:r>
          </a:p>
        </p:txBody>
      </p:sp>
      <p:grpSp>
        <p:nvGrpSpPr>
          <p:cNvPr id="179" name="Group 178"/>
          <p:cNvGrpSpPr/>
          <p:nvPr/>
        </p:nvGrpSpPr>
        <p:grpSpPr>
          <a:xfrm rot="5400000">
            <a:off x="3882069" y="1895728"/>
            <a:ext cx="290810" cy="86146"/>
            <a:chOff x="4152766" y="1922725"/>
            <a:chExt cx="310825" cy="117476"/>
          </a:xfrm>
        </p:grpSpPr>
        <p:sp>
          <p:nvSpPr>
            <p:cNvPr id="180" name="AutoShape 128"/>
            <p:cNvSpPr>
              <a:spLocks noChangeArrowheads="1"/>
            </p:cNvSpPr>
            <p:nvPr/>
          </p:nvSpPr>
          <p:spPr bwMode="auto">
            <a:xfrm>
              <a:off x="41527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1" name="AutoShape 128"/>
            <p:cNvSpPr>
              <a:spLocks noChangeArrowheads="1"/>
            </p:cNvSpPr>
            <p:nvPr/>
          </p:nvSpPr>
          <p:spPr bwMode="auto">
            <a:xfrm>
              <a:off x="4226807" y="1922726"/>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2" name="AutoShape 128"/>
            <p:cNvSpPr>
              <a:spLocks noChangeArrowheads="1"/>
            </p:cNvSpPr>
            <p:nvPr/>
          </p:nvSpPr>
          <p:spPr bwMode="auto">
            <a:xfrm>
              <a:off x="43051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83" name="AutoShape 128"/>
            <p:cNvSpPr>
              <a:spLocks noChangeArrowheads="1"/>
            </p:cNvSpPr>
            <p:nvPr/>
          </p:nvSpPr>
          <p:spPr bwMode="auto">
            <a:xfrm>
              <a:off x="4387391" y="1922725"/>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nvGrpSpPr>
          <p:cNvPr id="12" name="Group 11"/>
          <p:cNvGrpSpPr/>
          <p:nvPr/>
        </p:nvGrpSpPr>
        <p:grpSpPr>
          <a:xfrm>
            <a:off x="3164894" y="1434895"/>
            <a:ext cx="1023859" cy="867928"/>
            <a:chOff x="3164894" y="1434895"/>
            <a:chExt cx="1023859" cy="867928"/>
          </a:xfrm>
        </p:grpSpPr>
        <p:cxnSp>
          <p:nvCxnSpPr>
            <p:cNvPr id="7" name="Straight Arrow Connector 6"/>
            <p:cNvCxnSpPr/>
            <p:nvPr/>
          </p:nvCxnSpPr>
          <p:spPr>
            <a:xfrm flipV="1">
              <a:off x="4188753" y="1434895"/>
              <a:ext cx="0" cy="350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flipH="1">
              <a:off x="3164894" y="1434895"/>
              <a:ext cx="9875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a:xfrm>
              <a:off x="3164894" y="1480614"/>
              <a:ext cx="0" cy="8222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pSp>
        <p:nvGrpSpPr>
          <p:cNvPr id="154" name="Group 153"/>
          <p:cNvGrpSpPr/>
          <p:nvPr/>
        </p:nvGrpSpPr>
        <p:grpSpPr>
          <a:xfrm>
            <a:off x="4046527" y="5149787"/>
            <a:ext cx="1505906" cy="311657"/>
            <a:chOff x="4046527" y="5149787"/>
            <a:chExt cx="1505906" cy="311657"/>
          </a:xfrm>
        </p:grpSpPr>
        <p:grpSp>
          <p:nvGrpSpPr>
            <p:cNvPr id="159" name="Group 158"/>
            <p:cNvGrpSpPr/>
            <p:nvPr/>
          </p:nvGrpSpPr>
          <p:grpSpPr>
            <a:xfrm>
              <a:off x="4046527" y="5159974"/>
              <a:ext cx="372626" cy="140483"/>
              <a:chOff x="4046527" y="5159974"/>
              <a:chExt cx="372626" cy="140483"/>
            </a:xfrm>
          </p:grpSpPr>
          <p:sp>
            <p:nvSpPr>
              <p:cNvPr id="169"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70" name="Picture 59"/>
              <p:cNvPicPr>
                <a:picLocks noChangeAspect="1" noChangeArrowheads="1"/>
              </p:cNvPicPr>
              <p:nvPr/>
            </p:nvPicPr>
            <p:blipFill>
              <a:blip r:embed="rId8" cstate="print"/>
              <a:srcRect/>
              <a:stretch>
                <a:fillRect/>
              </a:stretch>
            </p:blipFill>
            <p:spPr bwMode="auto">
              <a:xfrm rot="10800000">
                <a:off x="4239281" y="5159974"/>
                <a:ext cx="92729" cy="71567"/>
              </a:xfrm>
              <a:prstGeom prst="rect">
                <a:avLst/>
              </a:prstGeom>
              <a:noFill/>
              <a:ln w="9525">
                <a:noFill/>
                <a:miter lim="800000"/>
                <a:headEnd/>
                <a:tailEnd/>
              </a:ln>
            </p:spPr>
          </p:pic>
          <p:sp>
            <p:nvSpPr>
              <p:cNvPr id="171"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3"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4"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5"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6"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177"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184"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185"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grpSp>
        <p:sp>
          <p:nvSpPr>
            <p:cNvPr id="161" name="Oval 58"/>
            <p:cNvSpPr>
              <a:spLocks noChangeArrowheads="1"/>
            </p:cNvSpPr>
            <p:nvPr/>
          </p:nvSpPr>
          <p:spPr bwMode="auto">
            <a:xfrm rot="16072148">
              <a:off x="5163458" y="512414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2" name="Text Box 100"/>
            <p:cNvSpPr txBox="1">
              <a:spLocks noChangeArrowheads="1"/>
            </p:cNvSpPr>
            <p:nvPr/>
          </p:nvSpPr>
          <p:spPr bwMode="auto">
            <a:xfrm>
              <a:off x="4344453" y="5170535"/>
              <a:ext cx="120798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COLOR GUARD</a:t>
              </a:r>
            </a:p>
          </p:txBody>
        </p:sp>
        <p:sp>
          <p:nvSpPr>
            <p:cNvPr id="164" name="Text Box 83"/>
            <p:cNvSpPr txBox="1">
              <a:spLocks noChangeArrowheads="1"/>
            </p:cNvSpPr>
            <p:nvPr/>
          </p:nvSpPr>
          <p:spPr bwMode="auto">
            <a:xfrm>
              <a:off x="4893959" y="5184445"/>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grpSp>
        <p:nvGrpSpPr>
          <p:cNvPr id="157" name="Group 156"/>
          <p:cNvGrpSpPr/>
          <p:nvPr/>
        </p:nvGrpSpPr>
        <p:grpSpPr>
          <a:xfrm>
            <a:off x="4752436" y="2370630"/>
            <a:ext cx="533400" cy="348607"/>
            <a:chOff x="4720625" y="2588798"/>
            <a:chExt cx="533400" cy="348607"/>
          </a:xfrm>
        </p:grpSpPr>
        <p:sp>
          <p:nvSpPr>
            <p:cNvPr id="186"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87"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88"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89" name="Group 188"/>
          <p:cNvGrpSpPr/>
          <p:nvPr/>
        </p:nvGrpSpPr>
        <p:grpSpPr>
          <a:xfrm>
            <a:off x="2955507" y="2369309"/>
            <a:ext cx="801688" cy="349108"/>
            <a:chOff x="2946122" y="2704305"/>
            <a:chExt cx="801688" cy="349108"/>
          </a:xfrm>
        </p:grpSpPr>
        <p:sp>
          <p:nvSpPr>
            <p:cNvPr id="190"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91"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92" name="Group 20"/>
            <p:cNvGrpSpPr>
              <a:grpSpLocks/>
            </p:cNvGrpSpPr>
            <p:nvPr/>
          </p:nvGrpSpPr>
          <p:grpSpPr bwMode="auto">
            <a:xfrm>
              <a:off x="3328495" y="2857760"/>
              <a:ext cx="199021" cy="191501"/>
              <a:chOff x="3795175" y="3031583"/>
              <a:chExt cx="199300" cy="191501"/>
            </a:xfrm>
          </p:grpSpPr>
          <p:sp>
            <p:nvSpPr>
              <p:cNvPr id="193"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4"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5"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72"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13680388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8"/>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sp>
        <p:nvSpPr>
          <p:cNvPr id="153"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5"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6"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pic>
        <p:nvPicPr>
          <p:cNvPr id="137" name="Picture 154"/>
          <p:cNvPicPr>
            <a:picLocks noChangeAspect="1" noChangeArrowheads="1"/>
          </p:cNvPicPr>
          <p:nvPr/>
        </p:nvPicPr>
        <p:blipFill>
          <a:blip r:embed="rId7" cstate="print"/>
          <a:srcRect/>
          <a:stretch>
            <a:fillRect/>
          </a:stretch>
        </p:blipFill>
        <p:spPr bwMode="auto">
          <a:xfrm rot="16200000">
            <a:off x="3989041" y="1906187"/>
            <a:ext cx="240030" cy="65974"/>
          </a:xfrm>
          <a:prstGeom prst="rect">
            <a:avLst/>
          </a:prstGeom>
          <a:noFill/>
          <a:ln w="9525">
            <a:noFill/>
            <a:miter lim="800000"/>
            <a:headEnd/>
            <a:tailEnd/>
          </a:ln>
        </p:spPr>
      </p:pic>
      <p:sp>
        <p:nvSpPr>
          <p:cNvPr id="138"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3"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4"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5"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6"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7"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8"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59"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60"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61"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97" name="Group 396"/>
          <p:cNvGrpSpPr/>
          <p:nvPr/>
        </p:nvGrpSpPr>
        <p:grpSpPr>
          <a:xfrm>
            <a:off x="2918327" y="4772695"/>
            <a:ext cx="506953" cy="161925"/>
            <a:chOff x="2918327" y="4772695"/>
            <a:chExt cx="506953" cy="161925"/>
          </a:xfrm>
        </p:grpSpPr>
        <p:sp>
          <p:nvSpPr>
            <p:cNvPr id="398" name="Oval 397"/>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399"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sp>
        <p:nvSpPr>
          <p:cNvPr id="249"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262" name="Group 261"/>
          <p:cNvGrpSpPr/>
          <p:nvPr/>
        </p:nvGrpSpPr>
        <p:grpSpPr>
          <a:xfrm>
            <a:off x="4046527" y="5149787"/>
            <a:ext cx="1505906" cy="311657"/>
            <a:chOff x="4046527" y="5149787"/>
            <a:chExt cx="1505906" cy="311657"/>
          </a:xfrm>
        </p:grpSpPr>
        <p:sp>
          <p:nvSpPr>
            <p:cNvPr id="263"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64" name="Picture 59"/>
            <p:cNvPicPr>
              <a:picLocks noChangeAspect="1" noChangeArrowheads="1"/>
            </p:cNvPicPr>
            <p:nvPr/>
          </p:nvPicPr>
          <p:blipFill>
            <a:blip r:embed="rId8" cstate="print"/>
            <a:srcRect/>
            <a:stretch>
              <a:fillRect/>
            </a:stretch>
          </p:blipFill>
          <p:spPr bwMode="auto">
            <a:xfrm rot="10800000">
              <a:off x="4239281" y="5159974"/>
              <a:ext cx="92729" cy="71567"/>
            </a:xfrm>
            <a:prstGeom prst="rect">
              <a:avLst/>
            </a:prstGeom>
            <a:noFill/>
            <a:ln w="9525">
              <a:noFill/>
              <a:miter lim="800000"/>
              <a:headEnd/>
              <a:tailEnd/>
            </a:ln>
          </p:spPr>
        </p:pic>
        <p:sp>
          <p:nvSpPr>
            <p:cNvPr id="265"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66"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67"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68"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69"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270"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271"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272"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sp>
          <p:nvSpPr>
            <p:cNvPr id="273" name="Oval 58"/>
            <p:cNvSpPr>
              <a:spLocks noChangeArrowheads="1"/>
            </p:cNvSpPr>
            <p:nvPr/>
          </p:nvSpPr>
          <p:spPr bwMode="auto">
            <a:xfrm rot="16072148">
              <a:off x="5163458" y="512414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74" name="Text Box 100"/>
            <p:cNvSpPr txBox="1">
              <a:spLocks noChangeArrowheads="1"/>
            </p:cNvSpPr>
            <p:nvPr/>
          </p:nvSpPr>
          <p:spPr bwMode="auto">
            <a:xfrm>
              <a:off x="4344453" y="5170535"/>
              <a:ext cx="120798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COLOR GUARD</a:t>
              </a:r>
            </a:p>
          </p:txBody>
        </p:sp>
        <p:sp>
          <p:nvSpPr>
            <p:cNvPr id="275" name="Text Box 83"/>
            <p:cNvSpPr txBox="1">
              <a:spLocks noChangeArrowheads="1"/>
            </p:cNvSpPr>
            <p:nvPr/>
          </p:nvSpPr>
          <p:spPr bwMode="auto">
            <a:xfrm>
              <a:off x="4893959" y="5184445"/>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sp>
        <p:nvSpPr>
          <p:cNvPr id="276" name="Rectangle 275"/>
          <p:cNvSpPr/>
          <p:nvPr/>
        </p:nvSpPr>
        <p:spPr>
          <a:xfrm>
            <a:off x="5836624" y="1256241"/>
            <a:ext cx="2140346" cy="2462213"/>
          </a:xfrm>
          <a:prstGeom prst="rect">
            <a:avLst/>
          </a:prstGeom>
        </p:spPr>
        <p:txBody>
          <a:bodyPr wrap="square">
            <a:sp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JTF CSM will march the command team to move up and pay final respects.</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JTF will line up side by side, facing the Hero case, CSM call, “Present, Arms” command will slowly present arms, CSM call, “Order, Arms” command will slowly order arms, followed by “Center, Face” file from the right, “Forward, March” followed by left then CSM. </a:t>
            </a:r>
          </a:p>
        </p:txBody>
      </p:sp>
      <p:grpSp>
        <p:nvGrpSpPr>
          <p:cNvPr id="281" name="Group 280"/>
          <p:cNvGrpSpPr/>
          <p:nvPr/>
        </p:nvGrpSpPr>
        <p:grpSpPr>
          <a:xfrm rot="16200000">
            <a:off x="4050064" y="1887240"/>
            <a:ext cx="290810" cy="86146"/>
            <a:chOff x="4152766" y="1922725"/>
            <a:chExt cx="310825" cy="117476"/>
          </a:xfrm>
        </p:grpSpPr>
        <p:sp>
          <p:nvSpPr>
            <p:cNvPr id="282" name="AutoShape 128"/>
            <p:cNvSpPr>
              <a:spLocks noChangeArrowheads="1"/>
            </p:cNvSpPr>
            <p:nvPr/>
          </p:nvSpPr>
          <p:spPr bwMode="auto">
            <a:xfrm>
              <a:off x="41527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83" name="AutoShape 128"/>
            <p:cNvSpPr>
              <a:spLocks noChangeArrowheads="1"/>
            </p:cNvSpPr>
            <p:nvPr/>
          </p:nvSpPr>
          <p:spPr bwMode="auto">
            <a:xfrm>
              <a:off x="4226807" y="1922726"/>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84" name="AutoShape 128"/>
            <p:cNvSpPr>
              <a:spLocks noChangeArrowheads="1"/>
            </p:cNvSpPr>
            <p:nvPr/>
          </p:nvSpPr>
          <p:spPr bwMode="auto">
            <a:xfrm>
              <a:off x="43051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85" name="AutoShape 128"/>
            <p:cNvSpPr>
              <a:spLocks noChangeArrowheads="1"/>
            </p:cNvSpPr>
            <p:nvPr/>
          </p:nvSpPr>
          <p:spPr bwMode="auto">
            <a:xfrm>
              <a:off x="4387391" y="1922725"/>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nvGrpSpPr>
          <p:cNvPr id="623" name="Group 622"/>
          <p:cNvGrpSpPr/>
          <p:nvPr/>
        </p:nvGrpSpPr>
        <p:grpSpPr>
          <a:xfrm rot="5400000">
            <a:off x="3882069" y="1895728"/>
            <a:ext cx="290810" cy="86146"/>
            <a:chOff x="4152766" y="1922725"/>
            <a:chExt cx="310825" cy="117476"/>
          </a:xfrm>
        </p:grpSpPr>
        <p:sp>
          <p:nvSpPr>
            <p:cNvPr id="624" name="AutoShape 128"/>
            <p:cNvSpPr>
              <a:spLocks noChangeArrowheads="1"/>
            </p:cNvSpPr>
            <p:nvPr/>
          </p:nvSpPr>
          <p:spPr bwMode="auto">
            <a:xfrm>
              <a:off x="41527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625" name="AutoShape 128"/>
            <p:cNvSpPr>
              <a:spLocks noChangeArrowheads="1"/>
            </p:cNvSpPr>
            <p:nvPr/>
          </p:nvSpPr>
          <p:spPr bwMode="auto">
            <a:xfrm>
              <a:off x="4226807" y="1922726"/>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626" name="AutoShape 128"/>
            <p:cNvSpPr>
              <a:spLocks noChangeArrowheads="1"/>
            </p:cNvSpPr>
            <p:nvPr/>
          </p:nvSpPr>
          <p:spPr bwMode="auto">
            <a:xfrm>
              <a:off x="43051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627" name="AutoShape 128"/>
            <p:cNvSpPr>
              <a:spLocks noChangeArrowheads="1"/>
            </p:cNvSpPr>
            <p:nvPr/>
          </p:nvSpPr>
          <p:spPr bwMode="auto">
            <a:xfrm>
              <a:off x="4387391" y="1922725"/>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pic>
        <p:nvPicPr>
          <p:cNvPr id="628" name="Picture 78" descr="CSM-rank">
            <a:hlinkClick r:id="rId4"/>
          </p:cNvPr>
          <p:cNvPicPr>
            <a:picLocks noChangeAspect="1" noChangeArrowheads="1"/>
          </p:cNvPicPr>
          <p:nvPr/>
        </p:nvPicPr>
        <p:blipFill>
          <a:blip r:embed="rId5" cstate="print"/>
          <a:srcRect/>
          <a:stretch>
            <a:fillRect/>
          </a:stretch>
        </p:blipFill>
        <p:spPr bwMode="auto">
          <a:xfrm>
            <a:off x="4079203" y="2098024"/>
            <a:ext cx="76436" cy="111498"/>
          </a:xfrm>
          <a:prstGeom prst="rect">
            <a:avLst/>
          </a:prstGeom>
          <a:noFill/>
          <a:ln w="9525">
            <a:noFill/>
            <a:miter lim="800000"/>
            <a:headEnd/>
            <a:tailEnd/>
          </a:ln>
        </p:spPr>
      </p:pic>
      <p:grpSp>
        <p:nvGrpSpPr>
          <p:cNvPr id="154" name="Group 153"/>
          <p:cNvGrpSpPr/>
          <p:nvPr/>
        </p:nvGrpSpPr>
        <p:grpSpPr>
          <a:xfrm>
            <a:off x="4752436" y="2370630"/>
            <a:ext cx="533400" cy="348607"/>
            <a:chOff x="4720625" y="2588798"/>
            <a:chExt cx="533400" cy="348607"/>
          </a:xfrm>
        </p:grpSpPr>
        <p:sp>
          <p:nvSpPr>
            <p:cNvPr id="157"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58"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59"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60" name="Group 159"/>
          <p:cNvGrpSpPr/>
          <p:nvPr/>
        </p:nvGrpSpPr>
        <p:grpSpPr>
          <a:xfrm>
            <a:off x="2955507" y="2369309"/>
            <a:ext cx="801688" cy="349108"/>
            <a:chOff x="2946122" y="2704305"/>
            <a:chExt cx="801688" cy="349108"/>
          </a:xfrm>
        </p:grpSpPr>
        <p:sp>
          <p:nvSpPr>
            <p:cNvPr id="161"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2"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63" name="Group 20"/>
            <p:cNvGrpSpPr>
              <a:grpSpLocks/>
            </p:cNvGrpSpPr>
            <p:nvPr/>
          </p:nvGrpSpPr>
          <p:grpSpPr bwMode="auto">
            <a:xfrm>
              <a:off x="3328495" y="2857760"/>
              <a:ext cx="199021" cy="191501"/>
              <a:chOff x="3795175" y="3031583"/>
              <a:chExt cx="199300" cy="191501"/>
            </a:xfrm>
          </p:grpSpPr>
          <p:sp>
            <p:nvSpPr>
              <p:cNvPr id="164"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5"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6"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167" name="Group 166"/>
          <p:cNvGrpSpPr/>
          <p:nvPr/>
        </p:nvGrpSpPr>
        <p:grpSpPr>
          <a:xfrm>
            <a:off x="3164894" y="1434895"/>
            <a:ext cx="1023859" cy="867928"/>
            <a:chOff x="3164894" y="1434895"/>
            <a:chExt cx="1023859" cy="867928"/>
          </a:xfrm>
        </p:grpSpPr>
        <p:cxnSp>
          <p:nvCxnSpPr>
            <p:cNvPr id="168" name="Straight Arrow Connector 167"/>
            <p:cNvCxnSpPr/>
            <p:nvPr/>
          </p:nvCxnSpPr>
          <p:spPr>
            <a:xfrm flipV="1">
              <a:off x="4188753" y="1434895"/>
              <a:ext cx="0" cy="350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9" name="Straight Arrow Connector 168"/>
            <p:cNvCxnSpPr/>
            <p:nvPr/>
          </p:nvCxnSpPr>
          <p:spPr>
            <a:xfrm flipH="1">
              <a:off x="3164894" y="1434895"/>
              <a:ext cx="9875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0" name="Straight Arrow Connector 169"/>
            <p:cNvCxnSpPr/>
            <p:nvPr/>
          </p:nvCxnSpPr>
          <p:spPr>
            <a:xfrm>
              <a:off x="3164894" y="1480614"/>
              <a:ext cx="0" cy="8222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71"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14900910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3"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4"/>
              </p:cNvPr>
              <p:cNvPicPr>
                <a:picLocks noChangeAspect="1" noChangeArrowheads="1"/>
              </p:cNvPicPr>
              <p:nvPr/>
            </p:nvPicPr>
            <p:blipFill>
              <a:blip r:embed="rId5"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4"/>
              </p:cNvPr>
              <p:cNvPicPr>
                <a:picLocks noChangeAspect="1" noChangeArrowheads="1"/>
              </p:cNvPicPr>
              <p:nvPr/>
            </p:nvPicPr>
            <p:blipFill>
              <a:blip r:embed="rId5"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6"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7"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4"/>
          </p:cNvPr>
          <p:cNvPicPr>
            <a:picLocks noChangeAspect="1" noChangeArrowheads="1"/>
          </p:cNvPicPr>
          <p:nvPr/>
        </p:nvPicPr>
        <p:blipFill>
          <a:blip r:embed="rId5" cstate="print"/>
          <a:srcRect/>
          <a:stretch>
            <a:fillRect/>
          </a:stretch>
        </p:blipFill>
        <p:spPr bwMode="auto">
          <a:xfrm>
            <a:off x="106689" y="4846812"/>
            <a:ext cx="78707" cy="114811"/>
          </a:xfrm>
          <a:prstGeom prst="rect">
            <a:avLst/>
          </a:prstGeom>
          <a:noFill/>
          <a:ln w="9525">
            <a:noFill/>
            <a:miter lim="800000"/>
            <a:headEnd/>
            <a:tailEnd/>
          </a:ln>
        </p:spPr>
      </p:pic>
      <p:sp>
        <p:nvSpPr>
          <p:cNvPr id="153"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5"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56"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pic>
        <p:nvPicPr>
          <p:cNvPr id="137" name="Picture 154"/>
          <p:cNvPicPr>
            <a:picLocks noChangeAspect="1" noChangeArrowheads="1"/>
          </p:cNvPicPr>
          <p:nvPr/>
        </p:nvPicPr>
        <p:blipFill>
          <a:blip r:embed="rId7" cstate="print"/>
          <a:srcRect/>
          <a:stretch>
            <a:fillRect/>
          </a:stretch>
        </p:blipFill>
        <p:spPr bwMode="auto">
          <a:xfrm rot="16200000">
            <a:off x="3989041" y="1906187"/>
            <a:ext cx="240030" cy="65974"/>
          </a:xfrm>
          <a:prstGeom prst="rect">
            <a:avLst/>
          </a:prstGeom>
          <a:noFill/>
          <a:ln w="9525">
            <a:noFill/>
            <a:miter lim="800000"/>
            <a:headEnd/>
            <a:tailEnd/>
          </a:ln>
        </p:spPr>
      </p:pic>
      <p:sp>
        <p:nvSpPr>
          <p:cNvPr id="138"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29"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0"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1"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2"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3"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4"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5"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36"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50"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151" name="Group 150"/>
          <p:cNvGrpSpPr/>
          <p:nvPr/>
        </p:nvGrpSpPr>
        <p:grpSpPr>
          <a:xfrm>
            <a:off x="2918327" y="4772695"/>
            <a:ext cx="506953" cy="161925"/>
            <a:chOff x="2918327" y="4772695"/>
            <a:chExt cx="506953" cy="161925"/>
          </a:xfrm>
        </p:grpSpPr>
        <p:sp>
          <p:nvSpPr>
            <p:cNvPr id="152" name="Oval 151"/>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8" name="Picture 153" descr="Picture2"/>
            <p:cNvPicPr>
              <a:picLocks noChangeAspect="1" noChangeArrowheads="1"/>
            </p:cNvPicPr>
            <p:nvPr/>
          </p:nvPicPr>
          <p:blipFill>
            <a:blip r:embed="rId6" cstate="print"/>
            <a:srcRect/>
            <a:stretch>
              <a:fillRect/>
            </a:stretch>
          </p:blipFill>
          <p:spPr bwMode="auto">
            <a:xfrm>
              <a:off x="3025230" y="4772695"/>
              <a:ext cx="400050" cy="161925"/>
            </a:xfrm>
            <a:prstGeom prst="rect">
              <a:avLst/>
            </a:prstGeom>
            <a:noFill/>
            <a:ln w="9525">
              <a:noFill/>
              <a:miter lim="800000"/>
              <a:headEnd/>
              <a:tailEnd/>
            </a:ln>
          </p:spPr>
        </p:pic>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59" name="Group 158"/>
          <p:cNvGrpSpPr/>
          <p:nvPr/>
        </p:nvGrpSpPr>
        <p:grpSpPr>
          <a:xfrm>
            <a:off x="4046527" y="5149787"/>
            <a:ext cx="1505906" cy="311657"/>
            <a:chOff x="4046527" y="5149787"/>
            <a:chExt cx="1505906" cy="311657"/>
          </a:xfrm>
        </p:grpSpPr>
        <p:sp>
          <p:nvSpPr>
            <p:cNvPr id="173"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74" name="Picture 59"/>
            <p:cNvPicPr>
              <a:picLocks noChangeAspect="1" noChangeArrowheads="1"/>
            </p:cNvPicPr>
            <p:nvPr/>
          </p:nvPicPr>
          <p:blipFill>
            <a:blip r:embed="rId8" cstate="print"/>
            <a:srcRect/>
            <a:stretch>
              <a:fillRect/>
            </a:stretch>
          </p:blipFill>
          <p:spPr bwMode="auto">
            <a:xfrm rot="10800000">
              <a:off x="4239281" y="5159974"/>
              <a:ext cx="92729" cy="71567"/>
            </a:xfrm>
            <a:prstGeom prst="rect">
              <a:avLst/>
            </a:prstGeom>
            <a:noFill/>
            <a:ln w="9525">
              <a:noFill/>
              <a:miter lim="800000"/>
              <a:headEnd/>
              <a:tailEnd/>
            </a:ln>
          </p:spPr>
        </p:pic>
        <p:sp>
          <p:nvSpPr>
            <p:cNvPr id="175"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6"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7"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180"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181"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182"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sp>
          <p:nvSpPr>
            <p:cNvPr id="183" name="Oval 58"/>
            <p:cNvSpPr>
              <a:spLocks noChangeArrowheads="1"/>
            </p:cNvSpPr>
            <p:nvPr/>
          </p:nvSpPr>
          <p:spPr bwMode="auto">
            <a:xfrm rot="16072148">
              <a:off x="5163458" y="512414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4" name="Text Box 100"/>
            <p:cNvSpPr txBox="1">
              <a:spLocks noChangeArrowheads="1"/>
            </p:cNvSpPr>
            <p:nvPr/>
          </p:nvSpPr>
          <p:spPr bwMode="auto">
            <a:xfrm>
              <a:off x="4344453" y="5170535"/>
              <a:ext cx="120798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COLOR GUARD</a:t>
              </a:r>
            </a:p>
          </p:txBody>
        </p:sp>
        <p:sp>
          <p:nvSpPr>
            <p:cNvPr id="185" name="Text Box 83"/>
            <p:cNvSpPr txBox="1">
              <a:spLocks noChangeArrowheads="1"/>
            </p:cNvSpPr>
            <p:nvPr/>
          </p:nvSpPr>
          <p:spPr bwMode="auto">
            <a:xfrm>
              <a:off x="4893959" y="5184445"/>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grpSp>
        <p:nvGrpSpPr>
          <p:cNvPr id="191" name="Group 190"/>
          <p:cNvGrpSpPr/>
          <p:nvPr/>
        </p:nvGrpSpPr>
        <p:grpSpPr>
          <a:xfrm rot="16200000">
            <a:off x="4050064" y="1887240"/>
            <a:ext cx="290810" cy="86146"/>
            <a:chOff x="4152766" y="1922725"/>
            <a:chExt cx="310825" cy="117476"/>
          </a:xfrm>
        </p:grpSpPr>
        <p:sp>
          <p:nvSpPr>
            <p:cNvPr id="192" name="AutoShape 128"/>
            <p:cNvSpPr>
              <a:spLocks noChangeArrowheads="1"/>
            </p:cNvSpPr>
            <p:nvPr/>
          </p:nvSpPr>
          <p:spPr bwMode="auto">
            <a:xfrm>
              <a:off x="41527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3" name="AutoShape 128"/>
            <p:cNvSpPr>
              <a:spLocks noChangeArrowheads="1"/>
            </p:cNvSpPr>
            <p:nvPr/>
          </p:nvSpPr>
          <p:spPr bwMode="auto">
            <a:xfrm>
              <a:off x="4226807" y="1922726"/>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4" name="AutoShape 128"/>
            <p:cNvSpPr>
              <a:spLocks noChangeArrowheads="1"/>
            </p:cNvSpPr>
            <p:nvPr/>
          </p:nvSpPr>
          <p:spPr bwMode="auto">
            <a:xfrm>
              <a:off x="43051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5" name="AutoShape 128"/>
            <p:cNvSpPr>
              <a:spLocks noChangeArrowheads="1"/>
            </p:cNvSpPr>
            <p:nvPr/>
          </p:nvSpPr>
          <p:spPr bwMode="auto">
            <a:xfrm>
              <a:off x="4387391" y="1922725"/>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nvGrpSpPr>
          <p:cNvPr id="196" name="Group 195"/>
          <p:cNvGrpSpPr/>
          <p:nvPr/>
        </p:nvGrpSpPr>
        <p:grpSpPr>
          <a:xfrm rot="5400000">
            <a:off x="3882069" y="1895728"/>
            <a:ext cx="290810" cy="86146"/>
            <a:chOff x="4152766" y="1922725"/>
            <a:chExt cx="310825" cy="117476"/>
          </a:xfrm>
        </p:grpSpPr>
        <p:sp>
          <p:nvSpPr>
            <p:cNvPr id="197" name="AutoShape 128"/>
            <p:cNvSpPr>
              <a:spLocks noChangeArrowheads="1"/>
            </p:cNvSpPr>
            <p:nvPr/>
          </p:nvSpPr>
          <p:spPr bwMode="auto">
            <a:xfrm>
              <a:off x="41527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8" name="AutoShape 128"/>
            <p:cNvSpPr>
              <a:spLocks noChangeArrowheads="1"/>
            </p:cNvSpPr>
            <p:nvPr/>
          </p:nvSpPr>
          <p:spPr bwMode="auto">
            <a:xfrm>
              <a:off x="4226807" y="1922726"/>
              <a:ext cx="7778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99" name="AutoShape 128"/>
            <p:cNvSpPr>
              <a:spLocks noChangeArrowheads="1"/>
            </p:cNvSpPr>
            <p:nvPr/>
          </p:nvSpPr>
          <p:spPr bwMode="auto">
            <a:xfrm>
              <a:off x="4305166" y="1922726"/>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00" name="AutoShape 128"/>
            <p:cNvSpPr>
              <a:spLocks noChangeArrowheads="1"/>
            </p:cNvSpPr>
            <p:nvPr/>
          </p:nvSpPr>
          <p:spPr bwMode="auto">
            <a:xfrm>
              <a:off x="4387391" y="1922725"/>
              <a:ext cx="76200"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pic>
        <p:nvPicPr>
          <p:cNvPr id="201" name="Picture 78" descr="CSM-rank">
            <a:hlinkClick r:id="rId4"/>
          </p:cNvPr>
          <p:cNvPicPr>
            <a:picLocks noChangeAspect="1" noChangeArrowheads="1"/>
          </p:cNvPicPr>
          <p:nvPr/>
        </p:nvPicPr>
        <p:blipFill>
          <a:blip r:embed="rId5" cstate="print"/>
          <a:srcRect/>
          <a:stretch>
            <a:fillRect/>
          </a:stretch>
        </p:blipFill>
        <p:spPr bwMode="auto">
          <a:xfrm>
            <a:off x="4079203" y="2098024"/>
            <a:ext cx="76436" cy="111498"/>
          </a:xfrm>
          <a:prstGeom prst="rect">
            <a:avLst/>
          </a:prstGeom>
          <a:noFill/>
          <a:ln w="9525">
            <a:noFill/>
            <a:miter lim="800000"/>
            <a:headEnd/>
            <a:tailEnd/>
          </a:ln>
        </p:spPr>
      </p:pic>
      <p:sp>
        <p:nvSpPr>
          <p:cNvPr id="202" name="Rectangle 201"/>
          <p:cNvSpPr/>
          <p:nvPr/>
        </p:nvSpPr>
        <p:spPr>
          <a:xfrm>
            <a:off x="5836624" y="1256241"/>
            <a:ext cx="2140346" cy="2292935"/>
          </a:xfrm>
          <a:prstGeom prst="rect">
            <a:avLst/>
          </a:prstGeom>
        </p:spPr>
        <p:txBody>
          <a:bodyPr wrap="square">
            <a:spAutoFit/>
          </a:bodyPr>
          <a:lstStyle/>
          <a:p>
            <a:pPr marL="171450" indent="-171450" eaLnBrk="1" hangingPunct="1">
              <a:buFont typeface="Arial" panose="020B0604020202020204" pitchFamily="34" charset="0"/>
              <a:buChar char="•"/>
              <a:defRPr/>
            </a:pPr>
            <a:r>
              <a:rPr lang="en-US" altLang="en-US" sz="1100" b="1" dirty="0" smtClean="0">
                <a:solidFill>
                  <a:srgbClr val="000000"/>
                </a:solidFill>
                <a:latin typeface="+mn-lt"/>
              </a:rPr>
              <a:t>DV’s CSM will march the DV’s to move up and pay final respects.</a:t>
            </a:r>
          </a:p>
          <a:p>
            <a:pPr marL="171450" indent="-171450" eaLnBrk="1" hangingPunct="1">
              <a:buFont typeface="Arial" panose="020B0604020202020204" pitchFamily="34" charset="0"/>
              <a:buChar char="•"/>
              <a:defRPr/>
            </a:pPr>
            <a:endParaRPr lang="en-US" altLang="en-US" sz="1100" b="1" dirty="0">
              <a:solidFill>
                <a:srgbClr val="000000"/>
              </a:solidFill>
              <a:latin typeface="+mn-lt"/>
            </a:endParaRPr>
          </a:p>
          <a:p>
            <a:pPr marL="171450" indent="-171450" eaLnBrk="1" hangingPunct="1">
              <a:buFont typeface="Arial" panose="020B0604020202020204" pitchFamily="34" charset="0"/>
              <a:buChar char="•"/>
              <a:defRPr/>
            </a:pPr>
            <a:r>
              <a:rPr lang="en-US" altLang="en-US" sz="1100" b="1" dirty="0" smtClean="0">
                <a:solidFill>
                  <a:srgbClr val="000000"/>
                </a:solidFill>
                <a:latin typeface="+mn-lt"/>
              </a:rPr>
              <a:t>DV’s will line up side by side, facing the Hero case, CSM call, “Present, Arms” command will slowly present arms, after 3 seconds, CSM call, “Order, Arms” after 3 seconds, “Center, Face” file from the right, “Forward, March” followed by left then CSM. </a:t>
            </a:r>
          </a:p>
        </p:txBody>
      </p:sp>
      <p:grpSp>
        <p:nvGrpSpPr>
          <p:cNvPr id="154" name="Group 153"/>
          <p:cNvGrpSpPr/>
          <p:nvPr/>
        </p:nvGrpSpPr>
        <p:grpSpPr>
          <a:xfrm>
            <a:off x="4752436" y="2370630"/>
            <a:ext cx="533400" cy="348607"/>
            <a:chOff x="4720625" y="2588798"/>
            <a:chExt cx="533400" cy="348607"/>
          </a:xfrm>
        </p:grpSpPr>
        <p:sp>
          <p:nvSpPr>
            <p:cNvPr id="157"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61"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6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63" name="Group 162"/>
          <p:cNvGrpSpPr/>
          <p:nvPr/>
        </p:nvGrpSpPr>
        <p:grpSpPr>
          <a:xfrm>
            <a:off x="2955507" y="2369309"/>
            <a:ext cx="801688" cy="349108"/>
            <a:chOff x="2946122" y="2704305"/>
            <a:chExt cx="801688" cy="349108"/>
          </a:xfrm>
        </p:grpSpPr>
        <p:sp>
          <p:nvSpPr>
            <p:cNvPr id="16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6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66" name="Group 20"/>
            <p:cNvGrpSpPr>
              <a:grpSpLocks/>
            </p:cNvGrpSpPr>
            <p:nvPr/>
          </p:nvGrpSpPr>
          <p:grpSpPr bwMode="auto">
            <a:xfrm>
              <a:off x="3328495" y="2857760"/>
              <a:ext cx="199021" cy="191501"/>
              <a:chOff x="3795175" y="3031583"/>
              <a:chExt cx="199300" cy="191501"/>
            </a:xfrm>
          </p:grpSpPr>
          <p:sp>
            <p:nvSpPr>
              <p:cNvPr id="167"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8"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69"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grpSp>
        <p:nvGrpSpPr>
          <p:cNvPr id="170" name="Group 169"/>
          <p:cNvGrpSpPr/>
          <p:nvPr/>
        </p:nvGrpSpPr>
        <p:grpSpPr>
          <a:xfrm>
            <a:off x="3164894" y="1434895"/>
            <a:ext cx="1023859" cy="867928"/>
            <a:chOff x="3164894" y="1434895"/>
            <a:chExt cx="1023859" cy="867928"/>
          </a:xfrm>
        </p:grpSpPr>
        <p:cxnSp>
          <p:nvCxnSpPr>
            <p:cNvPr id="171" name="Straight Arrow Connector 170"/>
            <p:cNvCxnSpPr/>
            <p:nvPr/>
          </p:nvCxnSpPr>
          <p:spPr>
            <a:xfrm flipV="1">
              <a:off x="4188753" y="1434895"/>
              <a:ext cx="0" cy="350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6" name="Straight Arrow Connector 185"/>
            <p:cNvCxnSpPr/>
            <p:nvPr/>
          </p:nvCxnSpPr>
          <p:spPr>
            <a:xfrm flipH="1">
              <a:off x="3164894" y="1434895"/>
              <a:ext cx="98750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3" name="Straight Arrow Connector 202"/>
            <p:cNvCxnSpPr/>
            <p:nvPr/>
          </p:nvCxnSpPr>
          <p:spPr>
            <a:xfrm>
              <a:off x="3164894" y="1480614"/>
              <a:ext cx="0" cy="8222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172"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418095954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Rectangle 80"/>
          <p:cNvSpPr>
            <a:spLocks noChangeArrowheads="1"/>
          </p:cNvSpPr>
          <p:nvPr/>
        </p:nvSpPr>
        <p:spPr bwMode="auto">
          <a:xfrm>
            <a:off x="3002022" y="453841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grpSp>
        <p:nvGrpSpPr>
          <p:cNvPr id="2" name="Group 1"/>
          <p:cNvGrpSpPr/>
          <p:nvPr/>
        </p:nvGrpSpPr>
        <p:grpSpPr>
          <a:xfrm>
            <a:off x="-1576" y="914687"/>
            <a:ext cx="8364537" cy="5830126"/>
            <a:chOff x="1" y="961199"/>
            <a:chExt cx="8364537" cy="5830126"/>
          </a:xfrm>
        </p:grpSpPr>
        <p:grpSp>
          <p:nvGrpSpPr>
            <p:cNvPr id="31746" name="Group 12"/>
            <p:cNvGrpSpPr>
              <a:grpSpLocks/>
            </p:cNvGrpSpPr>
            <p:nvPr/>
          </p:nvGrpSpPr>
          <p:grpSpPr bwMode="auto">
            <a:xfrm>
              <a:off x="3070225" y="961199"/>
              <a:ext cx="5294313" cy="2047114"/>
              <a:chOff x="1104" y="1235"/>
              <a:chExt cx="3168" cy="1531"/>
            </a:xfrm>
          </p:grpSpPr>
          <p:pic>
            <p:nvPicPr>
              <p:cNvPr id="31907" name="Picture 5" descr="Drawing of C17 Globemaster III"/>
              <p:cNvPicPr>
                <a:picLocks noChangeAspect="1" noChangeArrowheads="1"/>
              </p:cNvPicPr>
              <p:nvPr/>
            </p:nvPicPr>
            <p:blipFill>
              <a:blip r:embed="rId2" cstate="print"/>
              <a:srcRect/>
              <a:stretch>
                <a:fillRect/>
              </a:stretch>
            </p:blipFill>
            <p:spPr bwMode="auto">
              <a:xfrm>
                <a:off x="1104" y="1248"/>
                <a:ext cx="2400" cy="1518"/>
              </a:xfrm>
              <a:prstGeom prst="rect">
                <a:avLst/>
              </a:prstGeom>
              <a:noFill/>
              <a:ln w="9525">
                <a:noFill/>
                <a:miter lim="800000"/>
                <a:headEnd/>
                <a:tailEnd/>
              </a:ln>
            </p:spPr>
          </p:pic>
          <p:sp>
            <p:nvSpPr>
              <p:cNvPr id="31908" name="Rectangle 8"/>
              <p:cNvSpPr>
                <a:spLocks noChangeArrowheads="1"/>
              </p:cNvSpPr>
              <p:nvPr/>
            </p:nvSpPr>
            <p:spPr bwMode="auto">
              <a:xfrm>
                <a:off x="2784" y="1344"/>
                <a:ext cx="1488" cy="720"/>
              </a:xfrm>
              <a:prstGeom prst="rect">
                <a:avLst/>
              </a:prstGeom>
              <a:no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09" name="Rectangle 10"/>
              <p:cNvSpPr>
                <a:spLocks noChangeArrowheads="1"/>
              </p:cNvSpPr>
              <p:nvPr/>
            </p:nvSpPr>
            <p:spPr bwMode="auto">
              <a:xfrm>
                <a:off x="2118" y="1235"/>
                <a:ext cx="1440" cy="672"/>
              </a:xfrm>
              <a:prstGeom prst="rec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910" name="AutoShape 11"/>
              <p:cNvSpPr>
                <a:spLocks noChangeArrowheads="1"/>
              </p:cNvSpPr>
              <p:nvPr/>
            </p:nvSpPr>
            <p:spPr bwMode="auto">
              <a:xfrm>
                <a:off x="2208" y="2016"/>
                <a:ext cx="1440" cy="672"/>
              </a:xfrm>
              <a:prstGeom prst="flowChartManualInput">
                <a:avLst/>
              </a:prstGeom>
              <a:solidFill>
                <a:schemeClr val="bg1"/>
              </a:solidFill>
              <a:ln w="9525">
                <a:no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grpSp>
        <p:sp>
          <p:nvSpPr>
            <p:cNvPr id="31754" name="Oval 27"/>
            <p:cNvSpPr>
              <a:spLocks noChangeArrowheads="1"/>
            </p:cNvSpPr>
            <p:nvPr/>
          </p:nvSpPr>
          <p:spPr bwMode="auto">
            <a:xfrm>
              <a:off x="3447258" y="3858687"/>
              <a:ext cx="80962"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755" name="Oval 27"/>
            <p:cNvSpPr>
              <a:spLocks noChangeArrowheads="1"/>
            </p:cNvSpPr>
            <p:nvPr/>
          </p:nvSpPr>
          <p:spPr bwMode="auto">
            <a:xfrm>
              <a:off x="4698345" y="3856892"/>
              <a:ext cx="79375" cy="7778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nvGrpSpPr>
            <p:cNvPr id="31756" name="Group 2"/>
            <p:cNvGrpSpPr>
              <a:grpSpLocks/>
            </p:cNvGrpSpPr>
            <p:nvPr/>
          </p:nvGrpSpPr>
          <p:grpSpPr bwMode="auto">
            <a:xfrm rot="5400000">
              <a:off x="2600577" y="3633734"/>
              <a:ext cx="1042882" cy="531413"/>
              <a:chOff x="5539733" y="5473924"/>
              <a:chExt cx="1042695" cy="530793"/>
            </a:xfrm>
          </p:grpSpPr>
          <p:sp>
            <p:nvSpPr>
              <p:cNvPr id="31868" name="Oval 27"/>
              <p:cNvSpPr>
                <a:spLocks noChangeArrowheads="1"/>
              </p:cNvSpPr>
              <p:nvPr/>
            </p:nvSpPr>
            <p:spPr bwMode="auto">
              <a:xfrm>
                <a:off x="6502221"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9" name="Oval 27"/>
              <p:cNvSpPr>
                <a:spLocks noChangeArrowheads="1"/>
              </p:cNvSpPr>
              <p:nvPr/>
            </p:nvSpPr>
            <p:spPr bwMode="auto">
              <a:xfrm>
                <a:off x="634180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0" name="Oval 27"/>
              <p:cNvSpPr>
                <a:spLocks noChangeArrowheads="1"/>
              </p:cNvSpPr>
              <p:nvPr/>
            </p:nvSpPr>
            <p:spPr bwMode="auto">
              <a:xfrm>
                <a:off x="618139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1" name="Oval 27"/>
              <p:cNvSpPr>
                <a:spLocks noChangeArrowheads="1"/>
              </p:cNvSpPr>
              <p:nvPr/>
            </p:nvSpPr>
            <p:spPr bwMode="auto">
              <a:xfrm>
                <a:off x="602097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2" name="Oval 27"/>
              <p:cNvSpPr>
                <a:spLocks noChangeArrowheads="1"/>
              </p:cNvSpPr>
              <p:nvPr/>
            </p:nvSpPr>
            <p:spPr bwMode="auto">
              <a:xfrm>
                <a:off x="5860562"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3" name="Oval 27"/>
              <p:cNvSpPr>
                <a:spLocks noChangeArrowheads="1"/>
              </p:cNvSpPr>
              <p:nvPr/>
            </p:nvSpPr>
            <p:spPr bwMode="auto">
              <a:xfrm>
                <a:off x="5700147"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4" name="Oval 27"/>
              <p:cNvSpPr>
                <a:spLocks noChangeArrowheads="1"/>
              </p:cNvSpPr>
              <p:nvPr/>
            </p:nvSpPr>
            <p:spPr bwMode="auto">
              <a:xfrm>
                <a:off x="5539733" y="5473924"/>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6" name="Oval 27"/>
              <p:cNvSpPr>
                <a:spLocks noChangeArrowheads="1"/>
              </p:cNvSpPr>
              <p:nvPr/>
            </p:nvSpPr>
            <p:spPr bwMode="auto">
              <a:xfrm>
                <a:off x="6502221"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7" name="Oval 27"/>
              <p:cNvSpPr>
                <a:spLocks noChangeArrowheads="1"/>
              </p:cNvSpPr>
              <p:nvPr/>
            </p:nvSpPr>
            <p:spPr bwMode="auto">
              <a:xfrm>
                <a:off x="634180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8" name="Oval 27"/>
              <p:cNvSpPr>
                <a:spLocks noChangeArrowheads="1"/>
              </p:cNvSpPr>
              <p:nvPr/>
            </p:nvSpPr>
            <p:spPr bwMode="auto">
              <a:xfrm>
                <a:off x="618139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79" name="Oval 27"/>
              <p:cNvSpPr>
                <a:spLocks noChangeArrowheads="1"/>
              </p:cNvSpPr>
              <p:nvPr/>
            </p:nvSpPr>
            <p:spPr bwMode="auto">
              <a:xfrm>
                <a:off x="602097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0" name="Oval 27"/>
              <p:cNvSpPr>
                <a:spLocks noChangeArrowheads="1"/>
              </p:cNvSpPr>
              <p:nvPr/>
            </p:nvSpPr>
            <p:spPr bwMode="auto">
              <a:xfrm>
                <a:off x="5860562"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1" name="Oval 27"/>
              <p:cNvSpPr>
                <a:spLocks noChangeArrowheads="1"/>
              </p:cNvSpPr>
              <p:nvPr/>
            </p:nvSpPr>
            <p:spPr bwMode="auto">
              <a:xfrm>
                <a:off x="5700147"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2" name="Oval 27"/>
              <p:cNvSpPr>
                <a:spLocks noChangeArrowheads="1"/>
              </p:cNvSpPr>
              <p:nvPr/>
            </p:nvSpPr>
            <p:spPr bwMode="auto">
              <a:xfrm>
                <a:off x="5539733" y="5602361"/>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4" name="Oval 27"/>
              <p:cNvSpPr>
                <a:spLocks noChangeArrowheads="1"/>
              </p:cNvSpPr>
              <p:nvPr/>
            </p:nvSpPr>
            <p:spPr bwMode="auto">
              <a:xfrm>
                <a:off x="6502221"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5" name="Oval 27"/>
              <p:cNvSpPr>
                <a:spLocks noChangeArrowheads="1"/>
              </p:cNvSpPr>
              <p:nvPr/>
            </p:nvSpPr>
            <p:spPr bwMode="auto">
              <a:xfrm>
                <a:off x="634180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6" name="Oval 27"/>
              <p:cNvSpPr>
                <a:spLocks noChangeArrowheads="1"/>
              </p:cNvSpPr>
              <p:nvPr/>
            </p:nvSpPr>
            <p:spPr bwMode="auto">
              <a:xfrm>
                <a:off x="618139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7" name="Oval 27"/>
              <p:cNvSpPr>
                <a:spLocks noChangeArrowheads="1"/>
              </p:cNvSpPr>
              <p:nvPr/>
            </p:nvSpPr>
            <p:spPr bwMode="auto">
              <a:xfrm>
                <a:off x="602097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8" name="Oval 27"/>
              <p:cNvSpPr>
                <a:spLocks noChangeArrowheads="1"/>
              </p:cNvSpPr>
              <p:nvPr/>
            </p:nvSpPr>
            <p:spPr bwMode="auto">
              <a:xfrm>
                <a:off x="5860562"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89" name="Oval 27"/>
              <p:cNvSpPr>
                <a:spLocks noChangeArrowheads="1"/>
              </p:cNvSpPr>
              <p:nvPr/>
            </p:nvSpPr>
            <p:spPr bwMode="auto">
              <a:xfrm>
                <a:off x="5700147"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0" name="Oval 27"/>
              <p:cNvSpPr>
                <a:spLocks noChangeArrowheads="1"/>
              </p:cNvSpPr>
              <p:nvPr/>
            </p:nvSpPr>
            <p:spPr bwMode="auto">
              <a:xfrm>
                <a:off x="5539733" y="5730798"/>
                <a:ext cx="80207" cy="64219"/>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92" name="Text Box 156"/>
              <p:cNvSpPr txBox="1">
                <a:spLocks noChangeArrowheads="1"/>
              </p:cNvSpPr>
              <p:nvPr/>
            </p:nvSpPr>
            <p:spPr bwMode="auto">
              <a:xfrm>
                <a:off x="5618940" y="5789524"/>
                <a:ext cx="960347" cy="215193"/>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UNIT FORMATION</a:t>
                </a:r>
                <a:endParaRPr lang="en-US" altLang="en-US" sz="800" b="1" dirty="0">
                  <a:solidFill>
                    <a:srgbClr val="000000"/>
                  </a:solidFill>
                  <a:latin typeface="Calibri" pitchFamily="34" charset="0"/>
                </a:endParaRPr>
              </a:p>
            </p:txBody>
          </p:sp>
        </p:grpSp>
        <p:grpSp>
          <p:nvGrpSpPr>
            <p:cNvPr id="31757" name="Group 1"/>
            <p:cNvGrpSpPr>
              <a:grpSpLocks/>
            </p:cNvGrpSpPr>
            <p:nvPr/>
          </p:nvGrpSpPr>
          <p:grpSpPr bwMode="auto">
            <a:xfrm rot="-5400000">
              <a:off x="4577278" y="3627407"/>
              <a:ext cx="1048670" cy="541711"/>
              <a:chOff x="2129830" y="5473923"/>
              <a:chExt cx="1048483" cy="541781"/>
            </a:xfrm>
          </p:grpSpPr>
          <p:sp>
            <p:nvSpPr>
              <p:cNvPr id="31843" name="Oval 27"/>
              <p:cNvSpPr>
                <a:spLocks noChangeArrowheads="1"/>
              </p:cNvSpPr>
              <p:nvPr/>
            </p:nvSpPr>
            <p:spPr bwMode="auto">
              <a:xfrm>
                <a:off x="3094040" y="547678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4" name="Oval 27"/>
              <p:cNvSpPr>
                <a:spLocks noChangeArrowheads="1"/>
              </p:cNvSpPr>
              <p:nvPr/>
            </p:nvSpPr>
            <p:spPr bwMode="auto">
              <a:xfrm>
                <a:off x="2935624" y="548075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5" name="Oval 27"/>
              <p:cNvSpPr>
                <a:spLocks noChangeArrowheads="1"/>
              </p:cNvSpPr>
              <p:nvPr/>
            </p:nvSpPr>
            <p:spPr bwMode="auto">
              <a:xfrm>
                <a:off x="2777012"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6" name="Oval 27"/>
              <p:cNvSpPr>
                <a:spLocks noChangeArrowheads="1"/>
              </p:cNvSpPr>
              <p:nvPr/>
            </p:nvSpPr>
            <p:spPr bwMode="auto">
              <a:xfrm>
                <a:off x="2607507" y="547635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7" name="Oval 27"/>
              <p:cNvSpPr>
                <a:spLocks noChangeArrowheads="1"/>
              </p:cNvSpPr>
              <p:nvPr/>
            </p:nvSpPr>
            <p:spPr bwMode="auto">
              <a:xfrm>
                <a:off x="2457515" y="547392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8" name="Oval 27"/>
              <p:cNvSpPr>
                <a:spLocks noChangeArrowheads="1"/>
              </p:cNvSpPr>
              <p:nvPr/>
            </p:nvSpPr>
            <p:spPr bwMode="auto">
              <a:xfrm>
                <a:off x="2291965" y="547635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49" name="Oval 27"/>
              <p:cNvSpPr>
                <a:spLocks noChangeArrowheads="1"/>
              </p:cNvSpPr>
              <p:nvPr/>
            </p:nvSpPr>
            <p:spPr bwMode="auto">
              <a:xfrm>
                <a:off x="2132010" y="548139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1" name="Oval 27"/>
              <p:cNvSpPr>
                <a:spLocks noChangeArrowheads="1"/>
              </p:cNvSpPr>
              <p:nvPr/>
            </p:nvSpPr>
            <p:spPr bwMode="auto">
              <a:xfrm>
                <a:off x="3098106" y="5602360"/>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2" name="Oval 27"/>
              <p:cNvSpPr>
                <a:spLocks noChangeArrowheads="1"/>
              </p:cNvSpPr>
              <p:nvPr/>
            </p:nvSpPr>
            <p:spPr bwMode="auto">
              <a:xfrm>
                <a:off x="2928468" y="560236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3" name="Oval 27"/>
              <p:cNvSpPr>
                <a:spLocks noChangeArrowheads="1"/>
              </p:cNvSpPr>
              <p:nvPr/>
            </p:nvSpPr>
            <p:spPr bwMode="auto">
              <a:xfrm>
                <a:off x="2777026" y="5603212"/>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4" name="Oval 27"/>
              <p:cNvSpPr>
                <a:spLocks noChangeArrowheads="1"/>
              </p:cNvSpPr>
              <p:nvPr/>
            </p:nvSpPr>
            <p:spPr bwMode="auto">
              <a:xfrm>
                <a:off x="2611096" y="559320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5" name="Oval 27"/>
              <p:cNvSpPr>
                <a:spLocks noChangeArrowheads="1"/>
              </p:cNvSpPr>
              <p:nvPr/>
            </p:nvSpPr>
            <p:spPr bwMode="auto">
              <a:xfrm>
                <a:off x="2453510" y="559787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6" name="Oval 27"/>
              <p:cNvSpPr>
                <a:spLocks noChangeArrowheads="1"/>
              </p:cNvSpPr>
              <p:nvPr/>
            </p:nvSpPr>
            <p:spPr bwMode="auto">
              <a:xfrm>
                <a:off x="2295280" y="5597875"/>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7" name="Oval 27"/>
              <p:cNvSpPr>
                <a:spLocks noChangeArrowheads="1"/>
              </p:cNvSpPr>
              <p:nvPr/>
            </p:nvSpPr>
            <p:spPr bwMode="auto">
              <a:xfrm>
                <a:off x="2132639" y="559787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59" name="Oval 27"/>
              <p:cNvSpPr>
                <a:spLocks noChangeArrowheads="1"/>
              </p:cNvSpPr>
              <p:nvPr/>
            </p:nvSpPr>
            <p:spPr bwMode="auto">
              <a:xfrm>
                <a:off x="3093696" y="5730796"/>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0" name="Oval 27"/>
              <p:cNvSpPr>
                <a:spLocks noChangeArrowheads="1"/>
              </p:cNvSpPr>
              <p:nvPr/>
            </p:nvSpPr>
            <p:spPr bwMode="auto">
              <a:xfrm>
                <a:off x="2934400" y="5726543"/>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1" name="Oval 27"/>
              <p:cNvSpPr>
                <a:spLocks noChangeArrowheads="1"/>
              </p:cNvSpPr>
              <p:nvPr/>
            </p:nvSpPr>
            <p:spPr bwMode="auto">
              <a:xfrm>
                <a:off x="2777025"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2" name="Oval 27"/>
              <p:cNvSpPr>
                <a:spLocks noChangeArrowheads="1"/>
              </p:cNvSpPr>
              <p:nvPr/>
            </p:nvSpPr>
            <p:spPr bwMode="auto">
              <a:xfrm>
                <a:off x="2616443" y="5728244"/>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3" name="Oval 27"/>
              <p:cNvSpPr>
                <a:spLocks noChangeArrowheads="1"/>
              </p:cNvSpPr>
              <p:nvPr/>
            </p:nvSpPr>
            <p:spPr bwMode="auto">
              <a:xfrm>
                <a:off x="245351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4" name="Oval 27"/>
              <p:cNvSpPr>
                <a:spLocks noChangeArrowheads="1"/>
              </p:cNvSpPr>
              <p:nvPr/>
            </p:nvSpPr>
            <p:spPr bwMode="auto">
              <a:xfrm>
                <a:off x="2295281" y="5730797"/>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5" name="Oval 27"/>
              <p:cNvSpPr>
                <a:spLocks noChangeArrowheads="1"/>
              </p:cNvSpPr>
              <p:nvPr/>
            </p:nvSpPr>
            <p:spPr bwMode="auto">
              <a:xfrm>
                <a:off x="2129830" y="5729521"/>
                <a:ext cx="80207" cy="61543"/>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867" name="Text Box 156"/>
              <p:cNvSpPr txBox="1">
                <a:spLocks noChangeArrowheads="1"/>
              </p:cNvSpPr>
              <p:nvPr/>
            </p:nvSpPr>
            <p:spPr bwMode="auto">
              <a:xfrm>
                <a:off x="2156849" y="5800232"/>
                <a:ext cx="995607" cy="215472"/>
              </a:xfrm>
              <a:prstGeom prst="rect">
                <a:avLst/>
              </a:prstGeom>
              <a:noFill/>
              <a:ln w="9525">
                <a:noFill/>
                <a:miter lim="800000"/>
                <a:headEnd/>
                <a:tailEnd/>
              </a:ln>
            </p:spPr>
            <p:txBody>
              <a:bodyPr wrap="none">
                <a:spAutoFit/>
              </a:bodyPr>
              <a:lstStyle/>
              <a:p>
                <a:pPr eaLnBrk="1" hangingPunct="1"/>
                <a:r>
                  <a:rPr lang="en-US" altLang="en-US" sz="800" b="1" dirty="0" smtClean="0">
                    <a:solidFill>
                      <a:srgbClr val="000000"/>
                    </a:solidFill>
                    <a:latin typeface="Calibri" pitchFamily="34" charset="0"/>
                  </a:rPr>
                  <a:t>MASS FORMATION</a:t>
                </a:r>
                <a:endParaRPr lang="en-US" altLang="en-US" sz="800" b="1" dirty="0">
                  <a:solidFill>
                    <a:srgbClr val="000000"/>
                  </a:solidFill>
                  <a:latin typeface="Calibri" pitchFamily="34" charset="0"/>
                </a:endParaRPr>
              </a:p>
            </p:txBody>
          </p:sp>
        </p:grpSp>
        <p:grpSp>
          <p:nvGrpSpPr>
            <p:cNvPr id="286" name="Group 285"/>
            <p:cNvGrpSpPr/>
            <p:nvPr/>
          </p:nvGrpSpPr>
          <p:grpSpPr>
            <a:xfrm>
              <a:off x="1" y="4171192"/>
              <a:ext cx="1935642" cy="2620133"/>
              <a:chOff x="1" y="4171192"/>
              <a:chExt cx="1935642" cy="2620133"/>
            </a:xfrm>
          </p:grpSpPr>
          <p:grpSp>
            <p:nvGrpSpPr>
              <p:cNvPr id="287" name="Group 138"/>
              <p:cNvGrpSpPr>
                <a:grpSpLocks/>
              </p:cNvGrpSpPr>
              <p:nvPr/>
            </p:nvGrpSpPr>
            <p:grpSpPr bwMode="auto">
              <a:xfrm>
                <a:off x="117108" y="6207200"/>
                <a:ext cx="236538" cy="201462"/>
                <a:chOff x="3952" y="2294"/>
                <a:chExt cx="149" cy="144"/>
              </a:xfrm>
            </p:grpSpPr>
            <p:sp>
              <p:nvSpPr>
                <p:cNvPr id="318" name="Rectangle 139"/>
                <p:cNvSpPr>
                  <a:spLocks noChangeArrowheads="1"/>
                </p:cNvSpPr>
                <p:nvPr/>
              </p:nvSpPr>
              <p:spPr bwMode="auto">
                <a:xfrm>
                  <a:off x="3952" y="2294"/>
                  <a:ext cx="149" cy="144"/>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319" name="Text Box 140"/>
                <p:cNvSpPr txBox="1">
                  <a:spLocks noChangeArrowheads="1"/>
                </p:cNvSpPr>
                <p:nvPr/>
              </p:nvSpPr>
              <p:spPr bwMode="auto">
                <a:xfrm>
                  <a:off x="3952" y="2298"/>
                  <a:ext cx="144" cy="132"/>
                </a:xfrm>
                <a:prstGeom prst="rect">
                  <a:avLst/>
                </a:prstGeom>
                <a:noFill/>
                <a:ln w="9525">
                  <a:noFill/>
                  <a:miter lim="800000"/>
                  <a:headEnd/>
                  <a:tailEnd/>
                </a:ln>
              </p:spPr>
              <p:txBody>
                <a:bodyPr wrap="none">
                  <a:spAutoFit/>
                </a:bodyPr>
                <a:lstStyle/>
                <a:p>
                  <a:pPr algn="ctr" eaLnBrk="1" hangingPunct="1"/>
                  <a:r>
                    <a:rPr lang="en-US" altLang="en-US" sz="600" b="1" dirty="0">
                      <a:solidFill>
                        <a:srgbClr val="000000"/>
                      </a:solidFill>
                      <a:latin typeface="Calibri" pitchFamily="34" charset="0"/>
                    </a:rPr>
                    <a:t>B</a:t>
                  </a:r>
                  <a:endParaRPr lang="en-US" altLang="en-US" sz="800" b="1" dirty="0">
                    <a:solidFill>
                      <a:srgbClr val="000000"/>
                    </a:solidFill>
                    <a:latin typeface="Calibri" pitchFamily="34" charset="0"/>
                  </a:endParaRPr>
                </a:p>
              </p:txBody>
            </p:sp>
          </p:grpSp>
          <p:sp>
            <p:nvSpPr>
              <p:cNvPr id="288" name="Rectangle 148"/>
              <p:cNvSpPr>
                <a:spLocks noChangeArrowheads="1"/>
              </p:cNvSpPr>
              <p:nvPr/>
            </p:nvSpPr>
            <p:spPr bwMode="auto">
              <a:xfrm>
                <a:off x="1" y="4171192"/>
                <a:ext cx="1570784" cy="2620133"/>
              </a:xfrm>
              <a:prstGeom prst="rect">
                <a:avLst/>
              </a:prstGeom>
              <a:noFill/>
              <a:ln w="9525" algn="ctr">
                <a:solidFill>
                  <a:schemeClr val="tx1"/>
                </a:solidFill>
                <a:prstDash val="dash"/>
                <a:round/>
                <a:headEnd/>
                <a:tailEnd/>
              </a:ln>
            </p:spPr>
            <p:txBody>
              <a:bodyPr/>
              <a:lstStyle/>
              <a:p>
                <a:pPr algn="ctr" eaLnBrk="1" hangingPunct="1"/>
                <a:r>
                  <a:rPr lang="en-US" altLang="en-US" sz="700" b="1" dirty="0" smtClean="0">
                    <a:latin typeface="Calibri" pitchFamily="34" charset="0"/>
                  </a:rPr>
                  <a:t>Legend</a:t>
                </a:r>
                <a:endParaRPr lang="en-US" altLang="en-US" sz="700" b="1" dirty="0">
                  <a:latin typeface="Calibri" pitchFamily="34" charset="0"/>
                </a:endParaRPr>
              </a:p>
            </p:txBody>
          </p:sp>
          <p:sp>
            <p:nvSpPr>
              <p:cNvPr id="289" name="Oval 27"/>
              <p:cNvSpPr>
                <a:spLocks noChangeAspect="1" noChangeArrowheads="1"/>
              </p:cNvSpPr>
              <p:nvPr/>
            </p:nvSpPr>
            <p:spPr bwMode="auto">
              <a:xfrm>
                <a:off x="185028" y="5457033"/>
                <a:ext cx="82296" cy="6400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0" name="TextBox 289"/>
              <p:cNvSpPr txBox="1"/>
              <p:nvPr/>
            </p:nvSpPr>
            <p:spPr>
              <a:xfrm>
                <a:off x="720464" y="5396298"/>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NCO</a:t>
                </a:r>
                <a:endParaRPr lang="en-US" sz="600" b="1" dirty="0">
                  <a:latin typeface="Calibri" panose="020F0502020204030204" pitchFamily="34" charset="0"/>
                  <a:cs typeface="Calibri" panose="020F0502020204030204" pitchFamily="34" charset="0"/>
                </a:endParaRPr>
              </a:p>
            </p:txBody>
          </p:sp>
          <p:sp>
            <p:nvSpPr>
              <p:cNvPr id="291" name="Oval 27"/>
              <p:cNvSpPr>
                <a:spLocks noChangeAspect="1" noChangeArrowheads="1"/>
              </p:cNvSpPr>
              <p:nvPr/>
            </p:nvSpPr>
            <p:spPr bwMode="auto">
              <a:xfrm>
                <a:off x="185028" y="5641181"/>
                <a:ext cx="82296" cy="64008"/>
              </a:xfrm>
              <a:prstGeom prst="ellipse">
                <a:avLst/>
              </a:prstGeom>
              <a:solidFill>
                <a:srgbClr val="FFFF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92" name="AutoShape 128"/>
              <p:cNvSpPr>
                <a:spLocks noChangeArrowheads="1"/>
              </p:cNvSpPr>
              <p:nvPr/>
            </p:nvSpPr>
            <p:spPr bwMode="auto">
              <a:xfrm>
                <a:off x="244482" y="453358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3" name="AutoShape 128"/>
              <p:cNvSpPr>
                <a:spLocks noChangeArrowheads="1"/>
              </p:cNvSpPr>
              <p:nvPr/>
            </p:nvSpPr>
            <p:spPr bwMode="auto">
              <a:xfrm>
                <a:off x="331628" y="4532642"/>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4" name="AutoShape 128"/>
              <p:cNvSpPr>
                <a:spLocks noChangeArrowheads="1"/>
              </p:cNvSpPr>
              <p:nvPr/>
            </p:nvSpPr>
            <p:spPr bwMode="auto">
              <a:xfrm>
                <a:off x="421921"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5" name="AutoShape 128"/>
              <p:cNvSpPr>
                <a:spLocks noChangeArrowheads="1"/>
              </p:cNvSpPr>
              <p:nvPr/>
            </p:nvSpPr>
            <p:spPr bwMode="auto">
              <a:xfrm>
                <a:off x="510369" y="4532545"/>
                <a:ext cx="59945" cy="109704"/>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96" name="TextBox 295"/>
              <p:cNvSpPr txBox="1"/>
              <p:nvPr/>
            </p:nvSpPr>
            <p:spPr>
              <a:xfrm>
                <a:off x="720463" y="5575340"/>
                <a:ext cx="901825" cy="184666"/>
              </a:xfrm>
              <a:prstGeom prst="rect">
                <a:avLst/>
              </a:prstGeom>
              <a:noFill/>
            </p:spPr>
            <p:txBody>
              <a:bodyPr wrap="square" rtlCol="0">
                <a:spAutoFit/>
              </a:bodyPr>
              <a:lstStyle/>
              <a:p>
                <a:r>
                  <a:rPr lang="en-US" sz="600" b="1" dirty="0" smtClean="0">
                    <a:latin typeface="Calibri" panose="020F0502020204030204" pitchFamily="34" charset="0"/>
                    <a:cs typeface="Calibri" panose="020F0502020204030204" pitchFamily="34" charset="0"/>
                  </a:rPr>
                  <a:t>FORMATION PAX</a:t>
                </a:r>
                <a:endParaRPr lang="en-US" sz="600" b="1" dirty="0">
                  <a:latin typeface="Calibri" panose="020F0502020204030204" pitchFamily="34" charset="0"/>
                  <a:cs typeface="Calibri" panose="020F0502020204030204" pitchFamily="34" charset="0"/>
                </a:endParaRPr>
              </a:p>
            </p:txBody>
          </p:sp>
          <p:pic>
            <p:nvPicPr>
              <p:cNvPr id="297" name="Picture 78" descr="CSM-rank">
                <a:hlinkClick r:id="rId3"/>
              </p:cNvPr>
              <p:cNvPicPr>
                <a:picLocks noChangeAspect="1" noChangeArrowheads="1"/>
              </p:cNvPicPr>
              <p:nvPr/>
            </p:nvPicPr>
            <p:blipFill>
              <a:blip r:embed="rId4" cstate="print"/>
              <a:srcRect/>
              <a:stretch>
                <a:fillRect/>
              </a:stretch>
            </p:blipFill>
            <p:spPr bwMode="auto">
              <a:xfrm>
                <a:off x="105846" y="4533862"/>
                <a:ext cx="78707" cy="114811"/>
              </a:xfrm>
              <a:prstGeom prst="rect">
                <a:avLst/>
              </a:prstGeom>
              <a:noFill/>
              <a:ln w="9525">
                <a:noFill/>
                <a:miter lim="800000"/>
                <a:headEnd/>
                <a:tailEnd/>
              </a:ln>
            </p:spPr>
          </p:pic>
          <p:sp>
            <p:nvSpPr>
              <p:cNvPr id="298" name="TextBox 297"/>
              <p:cNvSpPr txBox="1"/>
              <p:nvPr/>
            </p:nvSpPr>
            <p:spPr>
              <a:xfrm>
                <a:off x="715975" y="4486542"/>
                <a:ext cx="1013373" cy="184666"/>
              </a:xfrm>
              <a:prstGeom prst="rect">
                <a:avLst/>
              </a:prstGeom>
              <a:noFill/>
            </p:spPr>
            <p:txBody>
              <a:bodyPr wrap="square" rtlCol="0">
                <a:spAutoFit/>
              </a:bodyPr>
              <a:lstStyle/>
              <a:p>
                <a:r>
                  <a:rPr lang="en-US" sz="600" b="1" dirty="0" smtClean="0">
                    <a:latin typeface="+mn-lt"/>
                    <a:cs typeface="Arial" panose="020B0604020202020204" pitchFamily="34" charset="0"/>
                  </a:rPr>
                  <a:t>CSM/COM RS CDR</a:t>
                </a:r>
                <a:endParaRPr lang="en-US" sz="600" b="1" dirty="0">
                  <a:latin typeface="+mn-lt"/>
                  <a:cs typeface="Arial" panose="020B0604020202020204" pitchFamily="34" charset="0"/>
                </a:endParaRPr>
              </a:p>
            </p:txBody>
          </p:sp>
          <p:sp>
            <p:nvSpPr>
              <p:cNvPr id="299" name="Text Box 104"/>
              <p:cNvSpPr txBox="1">
                <a:spLocks noChangeArrowheads="1"/>
              </p:cNvSpPr>
              <p:nvPr/>
            </p:nvSpPr>
            <p:spPr bwMode="auto">
              <a:xfrm>
                <a:off x="722593" y="4693874"/>
                <a:ext cx="839977" cy="184666"/>
              </a:xfrm>
              <a:prstGeom prst="rect">
                <a:avLst/>
              </a:prstGeom>
              <a:noFill/>
              <a:ln w="9525">
                <a:noFill/>
                <a:miter lim="800000"/>
                <a:headEnd/>
                <a:tailEnd/>
              </a:ln>
            </p:spPr>
            <p:txBody>
              <a:bodyPr wrap="square">
                <a:spAutoFit/>
              </a:bodyPr>
              <a:lstStyle/>
              <a:p>
                <a:pPr eaLnBrk="1" hangingPunct="1"/>
                <a:r>
                  <a:rPr lang="en-US" altLang="en-US" sz="600" b="1" dirty="0" smtClean="0">
                    <a:solidFill>
                      <a:srgbClr val="000000"/>
                    </a:solidFill>
                    <a:latin typeface="+mn-lt"/>
                    <a:cs typeface="Arial" panose="020B0604020202020204" pitchFamily="34" charset="0"/>
                  </a:rPr>
                  <a:t>CSM/3ID CG</a:t>
                </a:r>
                <a:endParaRPr lang="en-US" altLang="en-US" sz="600" b="1" dirty="0">
                  <a:solidFill>
                    <a:srgbClr val="000000"/>
                  </a:solidFill>
                  <a:latin typeface="+mn-lt"/>
                  <a:cs typeface="Arial" panose="020B0604020202020204" pitchFamily="34" charset="0"/>
                </a:endParaRPr>
              </a:p>
            </p:txBody>
          </p:sp>
          <p:pic>
            <p:nvPicPr>
              <p:cNvPr id="302" name="Picture 78" descr="CSM-rank">
                <a:hlinkClick r:id="rId3"/>
              </p:cNvPr>
              <p:cNvPicPr>
                <a:picLocks noChangeAspect="1" noChangeArrowheads="1"/>
              </p:cNvPicPr>
              <p:nvPr/>
            </p:nvPicPr>
            <p:blipFill>
              <a:blip r:embed="rId4" cstate="print"/>
              <a:srcRect/>
              <a:stretch>
                <a:fillRect/>
              </a:stretch>
            </p:blipFill>
            <p:spPr bwMode="auto">
              <a:xfrm>
                <a:off x="109021" y="4703070"/>
                <a:ext cx="78707" cy="114811"/>
              </a:xfrm>
              <a:prstGeom prst="rect">
                <a:avLst/>
              </a:prstGeom>
              <a:noFill/>
              <a:ln w="9525">
                <a:noFill/>
                <a:miter lim="800000"/>
                <a:headEnd/>
                <a:tailEnd/>
              </a:ln>
            </p:spPr>
          </p:pic>
          <p:sp>
            <p:nvSpPr>
              <p:cNvPr id="303" name="Oval 62"/>
              <p:cNvSpPr>
                <a:spLocks noChangeAspect="1" noChangeArrowheads="1"/>
              </p:cNvSpPr>
              <p:nvPr/>
            </p:nvSpPr>
            <p:spPr bwMode="auto">
              <a:xfrm>
                <a:off x="249333" y="4918335"/>
                <a:ext cx="82296" cy="64008"/>
              </a:xfrm>
              <a:prstGeom prst="ellipse">
                <a:avLst/>
              </a:prstGeom>
              <a:solidFill>
                <a:srgbClr val="339966"/>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5" name="Rectangle 150"/>
              <p:cNvSpPr>
                <a:spLocks noChangeArrowheads="1"/>
              </p:cNvSpPr>
              <p:nvPr/>
            </p:nvSpPr>
            <p:spPr bwMode="auto">
              <a:xfrm>
                <a:off x="715553" y="4903753"/>
                <a:ext cx="103138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mn-lt"/>
                    <a:cs typeface="Arial" panose="020B0604020202020204" pitchFamily="34" charset="0"/>
                  </a:rPr>
                  <a:t>CSM/UNIT CDR</a:t>
                </a:r>
                <a:endParaRPr lang="en-US" altLang="en-US" sz="600" b="1" dirty="0">
                  <a:solidFill>
                    <a:srgbClr val="000000"/>
                  </a:solidFill>
                  <a:latin typeface="+mn-lt"/>
                  <a:cs typeface="Arial" panose="020B0604020202020204" pitchFamily="34" charset="0"/>
                </a:endParaRPr>
              </a:p>
            </p:txBody>
          </p:sp>
          <p:sp>
            <p:nvSpPr>
              <p:cNvPr id="306" name="Oval 127"/>
              <p:cNvSpPr>
                <a:spLocks noChangeAspect="1" noChangeArrowheads="1"/>
              </p:cNvSpPr>
              <p:nvPr/>
            </p:nvSpPr>
            <p:spPr bwMode="auto">
              <a:xfrm>
                <a:off x="183760" y="5097959"/>
                <a:ext cx="82296" cy="6400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07" name="Text Box 108"/>
              <p:cNvSpPr txBox="1">
                <a:spLocks noChangeArrowheads="1"/>
              </p:cNvSpPr>
              <p:nvPr/>
            </p:nvSpPr>
            <p:spPr bwMode="auto">
              <a:xfrm rot="21596418" flipH="1">
                <a:off x="713109" y="5050703"/>
                <a:ext cx="1117758"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CHAPLAIN</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09" name="TextBox 308"/>
              <p:cNvSpPr txBox="1"/>
              <p:nvPr/>
            </p:nvSpPr>
            <p:spPr>
              <a:xfrm>
                <a:off x="641888" y="5214720"/>
                <a:ext cx="901825" cy="184666"/>
              </a:xfrm>
              <a:prstGeom prst="rect">
                <a:avLst/>
              </a:prstGeom>
              <a:noFill/>
            </p:spPr>
            <p:txBody>
              <a:bodyPr wrap="square" rtlCol="0">
                <a:spAutoFit/>
              </a:bodyPr>
              <a:lstStyle/>
              <a:p>
                <a:pPr algn="ctr" eaLnBrk="1" hangingPunct="1"/>
                <a:r>
                  <a:rPr lang="en-US" altLang="en-US" sz="600" b="1" dirty="0" smtClean="0">
                    <a:solidFill>
                      <a:srgbClr val="000000"/>
                    </a:solidFill>
                    <a:latin typeface="Calibri" panose="020F0502020204030204" pitchFamily="34" charset="0"/>
                    <a:cs typeface="Calibri" panose="020F0502020204030204" pitchFamily="34" charset="0"/>
                  </a:rPr>
                  <a:t>CEREMONY NCOIC</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0" name="Rectangle 80"/>
              <p:cNvSpPr>
                <a:spLocks noChangeArrowheads="1"/>
              </p:cNvSpPr>
              <p:nvPr/>
            </p:nvSpPr>
            <p:spPr bwMode="auto">
              <a:xfrm>
                <a:off x="119363" y="5882264"/>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311" name="Text Box 83"/>
              <p:cNvSpPr txBox="1">
                <a:spLocks noChangeArrowheads="1"/>
              </p:cNvSpPr>
              <p:nvPr/>
            </p:nvSpPr>
            <p:spPr bwMode="auto">
              <a:xfrm>
                <a:off x="724531" y="5880349"/>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VIP AREA</a:t>
                </a:r>
              </a:p>
            </p:txBody>
          </p:sp>
          <p:grpSp>
            <p:nvGrpSpPr>
              <p:cNvPr id="312" name="Group 152"/>
              <p:cNvGrpSpPr>
                <a:grpSpLocks/>
              </p:cNvGrpSpPr>
              <p:nvPr/>
            </p:nvGrpSpPr>
            <p:grpSpPr bwMode="auto">
              <a:xfrm>
                <a:off x="80425" y="6544955"/>
                <a:ext cx="400050" cy="161925"/>
                <a:chOff x="5136" y="3141"/>
                <a:chExt cx="240" cy="122"/>
              </a:xfrm>
            </p:grpSpPr>
            <p:pic>
              <p:nvPicPr>
                <p:cNvPr id="316" name="Picture 153" descr="Picture2"/>
                <p:cNvPicPr>
                  <a:picLocks noChangeAspect="1" noChangeArrowheads="1"/>
                </p:cNvPicPr>
                <p:nvPr/>
              </p:nvPicPr>
              <p:blipFill>
                <a:blip r:embed="rId5" cstate="print"/>
                <a:srcRect/>
                <a:stretch>
                  <a:fillRect/>
                </a:stretch>
              </p:blipFill>
              <p:spPr bwMode="auto">
                <a:xfrm>
                  <a:off x="5136" y="3141"/>
                  <a:ext cx="240" cy="122"/>
                </a:xfrm>
                <a:prstGeom prst="rect">
                  <a:avLst/>
                </a:prstGeom>
                <a:noFill/>
                <a:ln w="9525">
                  <a:noFill/>
                  <a:miter lim="800000"/>
                  <a:headEnd/>
                  <a:tailEnd/>
                </a:ln>
              </p:spPr>
            </p:pic>
            <p:pic>
              <p:nvPicPr>
                <p:cNvPr id="317" name="Picture 154"/>
                <p:cNvPicPr>
                  <a:picLocks noChangeAspect="1" noChangeArrowheads="1"/>
                </p:cNvPicPr>
                <p:nvPr/>
              </p:nvPicPr>
              <p:blipFill>
                <a:blip r:embed="rId6" cstate="print"/>
                <a:srcRect/>
                <a:stretch>
                  <a:fillRect/>
                </a:stretch>
              </p:blipFill>
              <p:spPr bwMode="auto">
                <a:xfrm>
                  <a:off x="5232" y="3168"/>
                  <a:ext cx="144" cy="68"/>
                </a:xfrm>
                <a:prstGeom prst="rect">
                  <a:avLst/>
                </a:prstGeom>
                <a:noFill/>
                <a:ln w="9525">
                  <a:noFill/>
                  <a:miter lim="800000"/>
                  <a:headEnd/>
                  <a:tailEnd/>
                </a:ln>
              </p:spPr>
            </p:pic>
          </p:grpSp>
          <p:sp>
            <p:nvSpPr>
              <p:cNvPr id="313" name="Text Box 136"/>
              <p:cNvSpPr txBox="1">
                <a:spLocks noChangeArrowheads="1"/>
              </p:cNvSpPr>
              <p:nvPr/>
            </p:nvSpPr>
            <p:spPr bwMode="auto">
              <a:xfrm>
                <a:off x="742682" y="6496626"/>
                <a:ext cx="533400" cy="184666"/>
              </a:xfrm>
              <a:prstGeom prst="rect">
                <a:avLst/>
              </a:prstGeom>
              <a:noFill/>
              <a:ln w="9525">
                <a:noFill/>
                <a:miter lim="800000"/>
                <a:headEnd/>
                <a:tailEnd/>
              </a:ln>
            </p:spPr>
            <p:txBody>
              <a:bodyPr>
                <a:spAutoFit/>
              </a:bodyPr>
              <a:lstStyle/>
              <a:p>
                <a:pPr eaLnBrk="1" hangingPunct="1"/>
                <a:r>
                  <a:rPr lang="en-US" altLang="en-US" sz="600" b="1" dirty="0" smtClean="0">
                    <a:solidFill>
                      <a:srgbClr val="000000"/>
                    </a:solidFill>
                    <a:latin typeface="Calibri" panose="020F0502020204030204" pitchFamily="34" charset="0"/>
                    <a:cs typeface="Calibri" panose="020F0502020204030204" pitchFamily="34" charset="0"/>
                  </a:rPr>
                  <a:t>VICs</a:t>
                </a:r>
                <a:endParaRPr lang="en-US" altLang="en-US" sz="600" b="1" dirty="0">
                  <a:solidFill>
                    <a:srgbClr val="000000"/>
                  </a:solidFill>
                  <a:latin typeface="Calibri" panose="020F0502020204030204" pitchFamily="34" charset="0"/>
                  <a:cs typeface="Calibri" panose="020F0502020204030204" pitchFamily="34" charset="0"/>
                </a:endParaRPr>
              </a:p>
            </p:txBody>
          </p:sp>
          <p:sp>
            <p:nvSpPr>
              <p:cNvPr id="314" name="Text Box 136"/>
              <p:cNvSpPr txBox="1">
                <a:spLocks noChangeArrowheads="1"/>
              </p:cNvSpPr>
              <p:nvPr/>
            </p:nvSpPr>
            <p:spPr bwMode="auto">
              <a:xfrm>
                <a:off x="728454" y="6191617"/>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anose="020F0502020204030204" pitchFamily="34" charset="0"/>
                    <a:cs typeface="Calibri" panose="020F0502020204030204" pitchFamily="34" charset="0"/>
                  </a:rPr>
                  <a:t>BAND</a:t>
                </a:r>
              </a:p>
            </p:txBody>
          </p:sp>
          <p:sp>
            <p:nvSpPr>
              <p:cNvPr id="315" name="Text Box 100"/>
              <p:cNvSpPr txBox="1">
                <a:spLocks noChangeArrowheads="1"/>
              </p:cNvSpPr>
              <p:nvPr/>
            </p:nvSpPr>
            <p:spPr bwMode="auto">
              <a:xfrm>
                <a:off x="727663" y="5880349"/>
                <a:ext cx="1207980" cy="184666"/>
              </a:xfrm>
              <a:prstGeom prst="rect">
                <a:avLst/>
              </a:prstGeom>
              <a:noFill/>
              <a:ln w="9525">
                <a:noFill/>
                <a:miter lim="800000"/>
                <a:headEnd/>
                <a:tailEnd/>
              </a:ln>
            </p:spPr>
            <p:txBody>
              <a:bodyPr>
                <a:spAutoFit/>
              </a:bodyPr>
              <a:lstStyle/>
              <a:p>
                <a:pPr eaLnBrk="1" hangingPunct="1"/>
                <a:endParaRPr lang="en-US" altLang="en-US" sz="600" b="1" dirty="0">
                  <a:solidFill>
                    <a:srgbClr val="000000"/>
                  </a:solidFill>
                  <a:latin typeface="Calibri" pitchFamily="34" charset="0"/>
                </a:endParaRPr>
              </a:p>
            </p:txBody>
          </p:sp>
          <p:sp>
            <p:nvSpPr>
              <p:cNvPr id="240" name="AutoShape 128"/>
              <p:cNvSpPr>
                <a:spLocks noChangeArrowheads="1"/>
              </p:cNvSpPr>
              <p:nvPr/>
            </p:nvSpPr>
            <p:spPr bwMode="auto">
              <a:xfrm>
                <a:off x="246365" y="4693084"/>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241" name="AutoShape 128"/>
              <p:cNvSpPr>
                <a:spLocks noChangeArrowheads="1"/>
              </p:cNvSpPr>
              <p:nvPr/>
            </p:nvSpPr>
            <p:spPr bwMode="auto">
              <a:xfrm>
                <a:off x="369982" y="4689392"/>
                <a:ext cx="64008" cy="117475"/>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grpSp>
      </p:grpSp>
      <p:sp>
        <p:nvSpPr>
          <p:cNvPr id="683" name="Rectangle 80"/>
          <p:cNvSpPr>
            <a:spLocks noChangeArrowheads="1"/>
          </p:cNvSpPr>
          <p:nvPr/>
        </p:nvSpPr>
        <p:spPr bwMode="auto">
          <a:xfrm>
            <a:off x="3170107" y="4429689"/>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687" name="Text Box 83"/>
          <p:cNvSpPr txBox="1">
            <a:spLocks noChangeArrowheads="1"/>
          </p:cNvSpPr>
          <p:nvPr/>
        </p:nvSpPr>
        <p:spPr bwMode="auto">
          <a:xfrm>
            <a:off x="2695960" y="4361556"/>
            <a:ext cx="617028"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8" name="Text Box 83"/>
          <p:cNvSpPr txBox="1">
            <a:spLocks noChangeArrowheads="1"/>
          </p:cNvSpPr>
          <p:nvPr/>
        </p:nvSpPr>
        <p:spPr bwMode="auto">
          <a:xfrm>
            <a:off x="2649916" y="4635663"/>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SPEAKERS</a:t>
            </a:r>
            <a:endParaRPr lang="en-US" altLang="en-US" sz="600" b="1" dirty="0">
              <a:solidFill>
                <a:srgbClr val="000000"/>
              </a:solidFill>
              <a:latin typeface="Calibri" pitchFamily="34" charset="0"/>
            </a:endParaRPr>
          </a:p>
        </p:txBody>
      </p:sp>
      <p:sp>
        <p:nvSpPr>
          <p:cNvPr id="689" name="Rectangle 80"/>
          <p:cNvSpPr>
            <a:spLocks noChangeArrowheads="1"/>
          </p:cNvSpPr>
          <p:nvPr/>
        </p:nvSpPr>
        <p:spPr bwMode="auto">
          <a:xfrm>
            <a:off x="3164894" y="4640291"/>
            <a:ext cx="123909" cy="115067"/>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a:solidFill>
                <a:schemeClr val="bg1"/>
              </a:solidFill>
            </a:endParaRPr>
          </a:p>
        </p:txBody>
      </p:sp>
      <p:sp>
        <p:nvSpPr>
          <p:cNvPr id="197" name="Oval 127"/>
          <p:cNvSpPr>
            <a:spLocks noChangeArrowheads="1"/>
          </p:cNvSpPr>
          <p:nvPr/>
        </p:nvSpPr>
        <p:spPr bwMode="auto">
          <a:xfrm>
            <a:off x="4076599" y="1721613"/>
            <a:ext cx="80198" cy="64228"/>
          </a:xfrm>
          <a:prstGeom prst="ellipse">
            <a:avLst/>
          </a:prstGeom>
          <a:solidFill>
            <a:srgbClr val="FF99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3" name="Oval 74"/>
          <p:cNvSpPr>
            <a:spLocks noChangeArrowheads="1"/>
          </p:cNvSpPr>
          <p:nvPr/>
        </p:nvSpPr>
        <p:spPr bwMode="auto">
          <a:xfrm>
            <a:off x="3638460" y="231201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4" name="Oval 74"/>
          <p:cNvSpPr>
            <a:spLocks noChangeArrowheads="1"/>
          </p:cNvSpPr>
          <p:nvPr/>
        </p:nvSpPr>
        <p:spPr bwMode="auto">
          <a:xfrm>
            <a:off x="3640066" y="2145193"/>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7" name="Oval 74"/>
          <p:cNvSpPr>
            <a:spLocks noChangeArrowheads="1"/>
          </p:cNvSpPr>
          <p:nvPr/>
        </p:nvSpPr>
        <p:spPr bwMode="auto">
          <a:xfrm>
            <a:off x="3640712" y="220321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08" name="Oval 74"/>
          <p:cNvSpPr>
            <a:spLocks noChangeArrowheads="1"/>
          </p:cNvSpPr>
          <p:nvPr/>
        </p:nvSpPr>
        <p:spPr bwMode="auto">
          <a:xfrm>
            <a:off x="3640066" y="225746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10" name="Picture 154"/>
          <p:cNvPicPr>
            <a:picLocks noChangeAspect="1" noChangeArrowheads="1"/>
          </p:cNvPicPr>
          <p:nvPr/>
        </p:nvPicPr>
        <p:blipFill>
          <a:blip r:embed="rId6" cstate="print"/>
          <a:srcRect/>
          <a:stretch>
            <a:fillRect/>
          </a:stretch>
        </p:blipFill>
        <p:spPr bwMode="auto">
          <a:xfrm rot="16200000">
            <a:off x="3989041" y="1906187"/>
            <a:ext cx="240030" cy="65974"/>
          </a:xfrm>
          <a:prstGeom prst="rect">
            <a:avLst/>
          </a:prstGeom>
          <a:noFill/>
          <a:ln w="9525">
            <a:noFill/>
            <a:miter lim="800000"/>
            <a:headEnd/>
            <a:tailEnd/>
          </a:ln>
        </p:spPr>
      </p:pic>
      <p:sp>
        <p:nvSpPr>
          <p:cNvPr id="570" name="Oval 58"/>
          <p:cNvSpPr>
            <a:spLocks noChangeArrowheads="1"/>
          </p:cNvSpPr>
          <p:nvPr/>
        </p:nvSpPr>
        <p:spPr bwMode="auto">
          <a:xfrm rot="16072148">
            <a:off x="3743838" y="2183618"/>
            <a:ext cx="79353" cy="130629"/>
          </a:xfrm>
          <a:prstGeom prst="ellipse">
            <a:avLst/>
          </a:prstGeom>
          <a:solidFill>
            <a:schemeClr val="accent2"/>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0" name="Oval 74"/>
          <p:cNvSpPr>
            <a:spLocks noChangeArrowheads="1"/>
          </p:cNvSpPr>
          <p:nvPr/>
        </p:nvSpPr>
        <p:spPr bwMode="auto">
          <a:xfrm>
            <a:off x="3501046" y="2310907"/>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1" name="Oval 74"/>
          <p:cNvSpPr>
            <a:spLocks noChangeArrowheads="1"/>
          </p:cNvSpPr>
          <p:nvPr/>
        </p:nvSpPr>
        <p:spPr bwMode="auto">
          <a:xfrm>
            <a:off x="3501047" y="2142475"/>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2" name="Oval 74"/>
          <p:cNvSpPr>
            <a:spLocks noChangeArrowheads="1"/>
          </p:cNvSpPr>
          <p:nvPr/>
        </p:nvSpPr>
        <p:spPr bwMode="auto">
          <a:xfrm>
            <a:off x="3501047" y="2200382"/>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033" name="Oval 74"/>
          <p:cNvSpPr>
            <a:spLocks noChangeArrowheads="1"/>
          </p:cNvSpPr>
          <p:nvPr/>
        </p:nvSpPr>
        <p:spPr bwMode="auto">
          <a:xfrm>
            <a:off x="3503177" y="2257104"/>
            <a:ext cx="45719" cy="45719"/>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235" name="Oval 58"/>
          <p:cNvSpPr>
            <a:spLocks noChangeArrowheads="1"/>
          </p:cNvSpPr>
          <p:nvPr/>
        </p:nvSpPr>
        <p:spPr bwMode="auto">
          <a:xfrm rot="16072148">
            <a:off x="184922" y="5193064"/>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236" name="Picture 78" descr="CSM-rank">
            <a:hlinkClick r:id="rId3"/>
          </p:cNvPr>
          <p:cNvPicPr>
            <a:picLocks noChangeAspect="1" noChangeArrowheads="1"/>
          </p:cNvPicPr>
          <p:nvPr/>
        </p:nvPicPr>
        <p:blipFill>
          <a:blip r:embed="rId4" cstate="print"/>
          <a:srcRect/>
          <a:stretch>
            <a:fillRect/>
          </a:stretch>
        </p:blipFill>
        <p:spPr bwMode="auto">
          <a:xfrm>
            <a:off x="106689" y="4846812"/>
            <a:ext cx="78707" cy="114811"/>
          </a:xfrm>
          <a:prstGeom prst="rect">
            <a:avLst/>
          </a:prstGeom>
          <a:noFill/>
          <a:ln w="9525">
            <a:noFill/>
            <a:miter lim="800000"/>
            <a:headEnd/>
            <a:tailEnd/>
          </a:ln>
        </p:spPr>
      </p:pic>
      <p:sp>
        <p:nvSpPr>
          <p:cNvPr id="146" name="Rectangle 149"/>
          <p:cNvSpPr>
            <a:spLocks noChangeArrowheads="1"/>
          </p:cNvSpPr>
          <p:nvPr/>
        </p:nvSpPr>
        <p:spPr bwMode="auto">
          <a:xfrm>
            <a:off x="1116974" y="1645721"/>
            <a:ext cx="354890" cy="1560415"/>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8" name="Rectangle 149"/>
          <p:cNvSpPr>
            <a:spLocks noChangeArrowheads="1"/>
          </p:cNvSpPr>
          <p:nvPr/>
        </p:nvSpPr>
        <p:spPr bwMode="auto">
          <a:xfrm>
            <a:off x="8359470" y="2934054"/>
            <a:ext cx="354890" cy="1495636"/>
          </a:xfrm>
          <a:prstGeom prst="rect">
            <a:avLst/>
          </a:prstGeom>
          <a:solidFill>
            <a:schemeClr val="accent1"/>
          </a:solidFill>
          <a:ln w="9525" algn="ctr">
            <a:solidFill>
              <a:schemeClr val="tx1"/>
            </a:solidFill>
            <a:round/>
            <a:headEnd/>
            <a:tailEnd/>
          </a:ln>
        </p:spPr>
        <p:txBody>
          <a:bodyPr/>
          <a:lstStyle/>
          <a:p>
            <a:pPr algn="ctr" eaLnBrk="1" hangingPunct="1"/>
            <a:endParaRPr lang="en-US" altLang="en-US" sz="800" b="1" dirty="0">
              <a:latin typeface="Calibri" pitchFamily="34" charset="0"/>
            </a:endParaRPr>
          </a:p>
          <a:p>
            <a:pPr algn="ctr" eaLnBrk="1" hangingPunct="1"/>
            <a:endParaRPr lang="en-US" altLang="en-US" sz="600" b="1" dirty="0">
              <a:latin typeface="Calibri" pitchFamily="34" charset="0"/>
            </a:endParaRPr>
          </a:p>
        </p:txBody>
      </p:sp>
      <p:sp>
        <p:nvSpPr>
          <p:cNvPr id="149" name="Text Box 156"/>
          <p:cNvSpPr txBox="1">
            <a:spLocks noChangeArrowheads="1"/>
          </p:cNvSpPr>
          <p:nvPr/>
        </p:nvSpPr>
        <p:spPr bwMode="auto">
          <a:xfrm rot="5400000">
            <a:off x="8041328" y="3525441"/>
            <a:ext cx="991173" cy="246221"/>
          </a:xfrm>
          <a:prstGeom prst="rect">
            <a:avLst/>
          </a:prstGeom>
          <a:noFill/>
          <a:ln w="9525">
            <a:noFill/>
            <a:miter lim="800000"/>
            <a:headEnd/>
            <a:tailEnd/>
          </a:ln>
        </p:spPr>
        <p:txBody>
          <a:bodyPr wrap="square">
            <a:spAutoFit/>
          </a:bodyPr>
          <a:lstStyle/>
          <a:p>
            <a:pPr eaLnBrk="1" hangingPunct="1"/>
            <a:r>
              <a:rPr lang="en-US" altLang="en-US" sz="1000" b="1" dirty="0" smtClean="0">
                <a:solidFill>
                  <a:srgbClr val="000000"/>
                </a:solidFill>
                <a:latin typeface="Calibri" pitchFamily="34" charset="0"/>
              </a:rPr>
              <a:t>PARKING AREA</a:t>
            </a:r>
            <a:endParaRPr lang="en-US" altLang="en-US" sz="1000" b="1" dirty="0">
              <a:solidFill>
                <a:srgbClr val="000000"/>
              </a:solidFill>
              <a:latin typeface="Calibri" pitchFamily="34" charset="0"/>
            </a:endParaRPr>
          </a:p>
        </p:txBody>
      </p:sp>
      <p:sp>
        <p:nvSpPr>
          <p:cNvPr id="161" name="TextBox 160"/>
          <p:cNvSpPr txBox="1"/>
          <p:nvPr/>
        </p:nvSpPr>
        <p:spPr>
          <a:xfrm>
            <a:off x="5790321" y="1349646"/>
            <a:ext cx="2318624" cy="973792"/>
          </a:xfrm>
          <a:prstGeom prst="rect">
            <a:avLst/>
          </a:prstGeom>
          <a:noFill/>
        </p:spPr>
        <p:txBody>
          <a:bodyPr>
            <a:normAutofit/>
          </a:bodyPr>
          <a:lstStyle/>
          <a:p>
            <a:pPr marL="171450" indent="-171450" eaLnBrk="1" hangingPunct="1">
              <a:buFont typeface="Arial" panose="020B0604020202020204" pitchFamily="34" charset="0"/>
              <a:buChar char="•"/>
              <a:defRPr/>
            </a:pPr>
            <a:r>
              <a:rPr lang="en-US" altLang="en-US" sz="1100" b="1" dirty="0">
                <a:solidFill>
                  <a:srgbClr val="000000"/>
                </a:solidFill>
                <a:latin typeface="+mn-lt"/>
              </a:rPr>
              <a:t>Once all final respects have been paid, the </a:t>
            </a:r>
            <a:r>
              <a:rPr lang="en-US" altLang="en-US" sz="1100" b="1" dirty="0" smtClean="0">
                <a:solidFill>
                  <a:srgbClr val="000000"/>
                </a:solidFill>
                <a:latin typeface="+mn-lt"/>
              </a:rPr>
              <a:t>chaplain </a:t>
            </a:r>
            <a:r>
              <a:rPr lang="en-US" altLang="en-US" sz="1100" b="1" dirty="0">
                <a:solidFill>
                  <a:srgbClr val="000000"/>
                </a:solidFill>
                <a:latin typeface="+mn-lt"/>
              </a:rPr>
              <a:t>will move forward and offer a prayer and then exit the air craft.  </a:t>
            </a:r>
          </a:p>
        </p:txBody>
      </p:sp>
      <p:grpSp>
        <p:nvGrpSpPr>
          <p:cNvPr id="150" name="Group 149"/>
          <p:cNvGrpSpPr/>
          <p:nvPr/>
        </p:nvGrpSpPr>
        <p:grpSpPr>
          <a:xfrm>
            <a:off x="2918327" y="4772695"/>
            <a:ext cx="506953" cy="161925"/>
            <a:chOff x="2918327" y="4772695"/>
            <a:chExt cx="506953" cy="161925"/>
          </a:xfrm>
        </p:grpSpPr>
        <p:sp>
          <p:nvSpPr>
            <p:cNvPr id="151" name="Oval 150"/>
            <p:cNvSpPr>
              <a:spLocks noChangeArrowheads="1"/>
            </p:cNvSpPr>
            <p:nvPr/>
          </p:nvSpPr>
          <p:spPr bwMode="auto">
            <a:xfrm rot="5400000">
              <a:off x="2926265" y="4808903"/>
              <a:ext cx="65087" cy="80963"/>
            </a:xfrm>
            <a:prstGeom prst="ellipse">
              <a:avLst/>
            </a:prstGeom>
            <a:solidFill>
              <a:schemeClr val="accent1"/>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52" name="Picture 153" descr="Picture2"/>
            <p:cNvPicPr>
              <a:picLocks noChangeAspect="1" noChangeArrowheads="1"/>
            </p:cNvPicPr>
            <p:nvPr/>
          </p:nvPicPr>
          <p:blipFill>
            <a:blip r:embed="rId5" cstate="print"/>
            <a:srcRect/>
            <a:stretch>
              <a:fillRect/>
            </a:stretch>
          </p:blipFill>
          <p:spPr bwMode="auto">
            <a:xfrm>
              <a:off x="3025230" y="4772695"/>
              <a:ext cx="400050" cy="161925"/>
            </a:xfrm>
            <a:prstGeom prst="rect">
              <a:avLst/>
            </a:prstGeom>
            <a:noFill/>
            <a:ln w="9525">
              <a:noFill/>
              <a:miter lim="800000"/>
              <a:headEnd/>
              <a:tailEnd/>
            </a:ln>
          </p:spPr>
        </p:pic>
      </p:grpSp>
      <p:grpSp>
        <p:nvGrpSpPr>
          <p:cNvPr id="167" name="Group 166"/>
          <p:cNvGrpSpPr/>
          <p:nvPr/>
        </p:nvGrpSpPr>
        <p:grpSpPr>
          <a:xfrm>
            <a:off x="4046527" y="5149787"/>
            <a:ext cx="1505906" cy="311657"/>
            <a:chOff x="4046527" y="5149787"/>
            <a:chExt cx="1505906" cy="311657"/>
          </a:xfrm>
        </p:grpSpPr>
        <p:sp>
          <p:nvSpPr>
            <p:cNvPr id="168" name="Rectangle 57"/>
            <p:cNvSpPr>
              <a:spLocks noChangeArrowheads="1"/>
            </p:cNvSpPr>
            <p:nvPr/>
          </p:nvSpPr>
          <p:spPr bwMode="auto">
            <a:xfrm>
              <a:off x="4151709" y="5171865"/>
              <a:ext cx="73410" cy="46106"/>
            </a:xfrm>
            <a:prstGeom prst="rect">
              <a:avLst/>
            </a:prstGeom>
            <a:solidFill>
              <a:srgbClr val="000000"/>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pic>
          <p:nvPicPr>
            <p:cNvPr id="171" name="Picture 59"/>
            <p:cNvPicPr>
              <a:picLocks noChangeAspect="1" noChangeArrowheads="1"/>
            </p:cNvPicPr>
            <p:nvPr/>
          </p:nvPicPr>
          <p:blipFill>
            <a:blip r:embed="rId7" cstate="print"/>
            <a:srcRect/>
            <a:stretch>
              <a:fillRect/>
            </a:stretch>
          </p:blipFill>
          <p:spPr bwMode="auto">
            <a:xfrm rot="10800000">
              <a:off x="4239281" y="5159974"/>
              <a:ext cx="92729" cy="71567"/>
            </a:xfrm>
            <a:prstGeom prst="rect">
              <a:avLst/>
            </a:prstGeom>
            <a:noFill/>
            <a:ln w="9525">
              <a:noFill/>
              <a:miter lim="800000"/>
              <a:headEnd/>
              <a:tailEnd/>
            </a:ln>
          </p:spPr>
        </p:pic>
        <p:sp>
          <p:nvSpPr>
            <p:cNvPr id="177" name="Rectangle 49"/>
            <p:cNvSpPr>
              <a:spLocks noChangeArrowheads="1"/>
            </p:cNvSpPr>
            <p:nvPr/>
          </p:nvSpPr>
          <p:spPr bwMode="auto">
            <a:xfrm>
              <a:off x="4048162"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8" name="Rectangle 49"/>
            <p:cNvSpPr>
              <a:spLocks noChangeArrowheads="1"/>
            </p:cNvSpPr>
            <p:nvPr/>
          </p:nvSpPr>
          <p:spPr bwMode="auto">
            <a:xfrm>
              <a:off x="4140891"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79" name="Rectangle 49"/>
            <p:cNvSpPr>
              <a:spLocks noChangeArrowheads="1"/>
            </p:cNvSpPr>
            <p:nvPr/>
          </p:nvSpPr>
          <p:spPr bwMode="auto">
            <a:xfrm>
              <a:off x="4233620" y="5233856"/>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0" name="Rectangle 49"/>
            <p:cNvSpPr>
              <a:spLocks noChangeArrowheads="1"/>
            </p:cNvSpPr>
            <p:nvPr/>
          </p:nvSpPr>
          <p:spPr bwMode="auto">
            <a:xfrm>
              <a:off x="4326424" y="5233733"/>
              <a:ext cx="92729" cy="66062"/>
            </a:xfrm>
            <a:prstGeom prst="rect">
              <a:avLst/>
            </a:prstGeom>
            <a:solidFill>
              <a:schemeClr val="bg1"/>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1" name="Line 54"/>
            <p:cNvSpPr>
              <a:spLocks noChangeShapeType="1"/>
            </p:cNvSpPr>
            <p:nvPr/>
          </p:nvSpPr>
          <p:spPr bwMode="auto">
            <a:xfrm flipH="1">
              <a:off x="4323948" y="5234395"/>
              <a:ext cx="92729" cy="66062"/>
            </a:xfrm>
            <a:prstGeom prst="line">
              <a:avLst/>
            </a:prstGeom>
            <a:noFill/>
            <a:ln w="9525">
              <a:solidFill>
                <a:schemeClr val="tx1"/>
              </a:solidFill>
              <a:round/>
              <a:headEnd/>
              <a:tailEnd/>
            </a:ln>
          </p:spPr>
          <p:txBody>
            <a:bodyPr/>
            <a:lstStyle/>
            <a:p>
              <a:endParaRPr lang="en-US"/>
            </a:p>
          </p:txBody>
        </p:sp>
        <p:sp>
          <p:nvSpPr>
            <p:cNvPr id="183" name="Line 53"/>
            <p:cNvSpPr>
              <a:spLocks noChangeShapeType="1"/>
            </p:cNvSpPr>
            <p:nvPr/>
          </p:nvSpPr>
          <p:spPr bwMode="auto">
            <a:xfrm>
              <a:off x="4324040" y="5232438"/>
              <a:ext cx="92729" cy="66062"/>
            </a:xfrm>
            <a:prstGeom prst="line">
              <a:avLst/>
            </a:prstGeom>
            <a:noFill/>
            <a:ln w="9525">
              <a:solidFill>
                <a:schemeClr val="tx1"/>
              </a:solidFill>
              <a:round/>
              <a:headEnd/>
              <a:tailEnd/>
            </a:ln>
          </p:spPr>
          <p:txBody>
            <a:bodyPr/>
            <a:lstStyle/>
            <a:p>
              <a:endParaRPr lang="en-US"/>
            </a:p>
          </p:txBody>
        </p:sp>
        <p:sp>
          <p:nvSpPr>
            <p:cNvPr id="184" name="Line 53"/>
            <p:cNvSpPr>
              <a:spLocks noChangeShapeType="1"/>
            </p:cNvSpPr>
            <p:nvPr/>
          </p:nvSpPr>
          <p:spPr bwMode="auto">
            <a:xfrm>
              <a:off x="4046527" y="5233733"/>
              <a:ext cx="92729" cy="66062"/>
            </a:xfrm>
            <a:prstGeom prst="line">
              <a:avLst/>
            </a:prstGeom>
            <a:noFill/>
            <a:ln w="9525">
              <a:solidFill>
                <a:schemeClr val="tx1"/>
              </a:solidFill>
              <a:round/>
              <a:headEnd/>
              <a:tailEnd/>
            </a:ln>
          </p:spPr>
          <p:txBody>
            <a:bodyPr/>
            <a:lstStyle/>
            <a:p>
              <a:endParaRPr lang="en-US"/>
            </a:p>
          </p:txBody>
        </p:sp>
        <p:sp>
          <p:nvSpPr>
            <p:cNvPr id="185" name="Line 54"/>
            <p:cNvSpPr>
              <a:spLocks noChangeShapeType="1"/>
            </p:cNvSpPr>
            <p:nvPr/>
          </p:nvSpPr>
          <p:spPr bwMode="auto">
            <a:xfrm flipH="1">
              <a:off x="4051280" y="5231598"/>
              <a:ext cx="92729" cy="66062"/>
            </a:xfrm>
            <a:prstGeom prst="line">
              <a:avLst/>
            </a:prstGeom>
            <a:noFill/>
            <a:ln w="9525">
              <a:solidFill>
                <a:schemeClr val="tx1"/>
              </a:solidFill>
              <a:round/>
              <a:headEnd/>
              <a:tailEnd/>
            </a:ln>
          </p:spPr>
          <p:txBody>
            <a:bodyPr/>
            <a:lstStyle/>
            <a:p>
              <a:endParaRPr lang="en-US"/>
            </a:p>
          </p:txBody>
        </p:sp>
        <p:sp>
          <p:nvSpPr>
            <p:cNvPr id="186" name="Oval 58"/>
            <p:cNvSpPr>
              <a:spLocks noChangeArrowheads="1"/>
            </p:cNvSpPr>
            <p:nvPr/>
          </p:nvSpPr>
          <p:spPr bwMode="auto">
            <a:xfrm rot="16072148">
              <a:off x="5163458" y="5124149"/>
              <a:ext cx="79353" cy="130629"/>
            </a:xfrm>
            <a:prstGeom prst="ellipse">
              <a:avLst/>
            </a:prstGeom>
            <a:solidFill>
              <a:srgbClr val="00206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87" name="Text Box 100"/>
            <p:cNvSpPr txBox="1">
              <a:spLocks noChangeArrowheads="1"/>
            </p:cNvSpPr>
            <p:nvPr/>
          </p:nvSpPr>
          <p:spPr bwMode="auto">
            <a:xfrm>
              <a:off x="4344453" y="5170535"/>
              <a:ext cx="120798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COLOR GUARD</a:t>
              </a:r>
            </a:p>
          </p:txBody>
        </p:sp>
        <p:sp>
          <p:nvSpPr>
            <p:cNvPr id="188" name="Text Box 83"/>
            <p:cNvSpPr txBox="1">
              <a:spLocks noChangeArrowheads="1"/>
            </p:cNvSpPr>
            <p:nvPr/>
          </p:nvSpPr>
          <p:spPr bwMode="auto">
            <a:xfrm>
              <a:off x="4893959" y="5184445"/>
              <a:ext cx="626954" cy="276999"/>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CEREMONY</a:t>
              </a:r>
            </a:p>
            <a:p>
              <a:pPr algn="ctr" eaLnBrk="1" hangingPunct="1"/>
              <a:r>
                <a:rPr lang="en-US" altLang="en-US" sz="600" b="1" dirty="0" smtClean="0">
                  <a:solidFill>
                    <a:srgbClr val="000000"/>
                  </a:solidFill>
                  <a:latin typeface="Calibri" pitchFamily="34" charset="0"/>
                </a:rPr>
                <a:t>NCOIC</a:t>
              </a:r>
              <a:endParaRPr lang="en-US" altLang="en-US" sz="600" b="1" dirty="0">
                <a:solidFill>
                  <a:srgbClr val="000000"/>
                </a:solidFill>
                <a:latin typeface="Calibri" pitchFamily="34" charset="0"/>
              </a:endParaRPr>
            </a:p>
          </p:txBody>
        </p:sp>
      </p:grpSp>
      <p:sp>
        <p:nvSpPr>
          <p:cNvPr id="160" name="Text Box 83"/>
          <p:cNvSpPr txBox="1">
            <a:spLocks noChangeArrowheads="1"/>
          </p:cNvSpPr>
          <p:nvPr/>
        </p:nvSpPr>
        <p:spPr bwMode="auto">
          <a:xfrm>
            <a:off x="2931589" y="4502290"/>
            <a:ext cx="698626" cy="184666"/>
          </a:xfrm>
          <a:prstGeom prst="rect">
            <a:avLst/>
          </a:prstGeom>
          <a:noFill/>
          <a:ln w="9525">
            <a:noFill/>
            <a:miter lim="800000"/>
            <a:headEnd/>
            <a:tailEnd/>
          </a:ln>
        </p:spPr>
        <p:txBody>
          <a:bodyPr wrap="square">
            <a:spAutoFit/>
          </a:bodyPr>
          <a:lstStyle/>
          <a:p>
            <a:pPr algn="ctr" eaLnBrk="1" hangingPunct="1"/>
            <a:r>
              <a:rPr lang="en-US" altLang="en-US" sz="600" b="1" dirty="0" smtClean="0">
                <a:solidFill>
                  <a:srgbClr val="000000"/>
                </a:solidFill>
                <a:latin typeface="Calibri" pitchFamily="34" charset="0"/>
              </a:rPr>
              <a:t>PODIUM</a:t>
            </a:r>
            <a:endParaRPr lang="en-US" altLang="en-US" sz="600" b="1" dirty="0">
              <a:solidFill>
                <a:srgbClr val="000000"/>
              </a:solidFill>
              <a:latin typeface="Calibri" pitchFamily="34" charset="0"/>
            </a:endParaRPr>
          </a:p>
        </p:txBody>
      </p:sp>
      <p:grpSp>
        <p:nvGrpSpPr>
          <p:cNvPr id="139" name="Group 138"/>
          <p:cNvGrpSpPr/>
          <p:nvPr/>
        </p:nvGrpSpPr>
        <p:grpSpPr>
          <a:xfrm>
            <a:off x="4752436" y="2370630"/>
            <a:ext cx="533400" cy="348607"/>
            <a:chOff x="4720625" y="2588798"/>
            <a:chExt cx="533400" cy="348607"/>
          </a:xfrm>
        </p:grpSpPr>
        <p:sp>
          <p:nvSpPr>
            <p:cNvPr id="140" name="Text Box 136"/>
            <p:cNvSpPr txBox="1">
              <a:spLocks noChangeArrowheads="1"/>
            </p:cNvSpPr>
            <p:nvPr/>
          </p:nvSpPr>
          <p:spPr bwMode="auto">
            <a:xfrm>
              <a:off x="4720625" y="2588798"/>
              <a:ext cx="533400"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BAND</a:t>
              </a:r>
            </a:p>
          </p:txBody>
        </p:sp>
        <p:sp>
          <p:nvSpPr>
            <p:cNvPr id="141" name="Rectangle 139"/>
            <p:cNvSpPr>
              <a:spLocks noChangeArrowheads="1"/>
            </p:cNvSpPr>
            <p:nvPr/>
          </p:nvSpPr>
          <p:spPr bwMode="auto">
            <a:xfrm>
              <a:off x="4791902" y="2734543"/>
              <a:ext cx="220663" cy="202862"/>
            </a:xfrm>
            <a:prstGeom prst="rect">
              <a:avLst/>
            </a:prstGeom>
            <a:solidFill>
              <a:srgbClr val="99CC00"/>
            </a:solidFill>
            <a:ln w="9525">
              <a:solidFill>
                <a:schemeClr val="tx1"/>
              </a:solidFill>
              <a:miter lim="800000"/>
              <a:headEnd/>
              <a:tailEnd/>
            </a:ln>
          </p:spPr>
          <p:txBody>
            <a:bodyPr wrap="none" anchor="ctr"/>
            <a:lstStyle/>
            <a:p>
              <a:pPr algn="ctr" eaLnBrk="1" hangingPunct="1"/>
              <a:endParaRPr lang="en-US" altLang="en-US" sz="800" b="1">
                <a:solidFill>
                  <a:srgbClr val="000000"/>
                </a:solidFill>
                <a:latin typeface="Calibri" pitchFamily="34" charset="0"/>
              </a:endParaRPr>
            </a:p>
          </p:txBody>
        </p:sp>
        <p:sp>
          <p:nvSpPr>
            <p:cNvPr id="142" name="Text Box 140"/>
            <p:cNvSpPr txBox="1">
              <a:spLocks noChangeArrowheads="1"/>
            </p:cNvSpPr>
            <p:nvPr/>
          </p:nvSpPr>
          <p:spPr bwMode="auto">
            <a:xfrm>
              <a:off x="4793490" y="2738740"/>
              <a:ext cx="209550" cy="186073"/>
            </a:xfrm>
            <a:prstGeom prst="rect">
              <a:avLst/>
            </a:prstGeom>
            <a:noFill/>
            <a:ln w="9525">
              <a:noFill/>
              <a:miter lim="800000"/>
              <a:headEnd/>
              <a:tailEnd/>
            </a:ln>
          </p:spPr>
          <p:txBody>
            <a:bodyPr wrap="square">
              <a:spAutoFit/>
            </a:bodyPr>
            <a:lstStyle/>
            <a:p>
              <a:pPr algn="ctr" eaLnBrk="1" hangingPunct="1"/>
              <a:r>
                <a:rPr lang="en-US" altLang="en-US" sz="600" b="1" dirty="0">
                  <a:solidFill>
                    <a:srgbClr val="000000"/>
                  </a:solidFill>
                  <a:latin typeface="Calibri" pitchFamily="34" charset="0"/>
                </a:rPr>
                <a:t>B</a:t>
              </a:r>
            </a:p>
          </p:txBody>
        </p:sp>
      </p:grpSp>
      <p:grpSp>
        <p:nvGrpSpPr>
          <p:cNvPr id="143" name="Group 142"/>
          <p:cNvGrpSpPr/>
          <p:nvPr/>
        </p:nvGrpSpPr>
        <p:grpSpPr>
          <a:xfrm>
            <a:off x="2955507" y="2369309"/>
            <a:ext cx="801688" cy="349108"/>
            <a:chOff x="2946122" y="2704305"/>
            <a:chExt cx="801688" cy="349108"/>
          </a:xfrm>
        </p:grpSpPr>
        <p:sp>
          <p:nvSpPr>
            <p:cNvPr id="144" name="Rectangle 80"/>
            <p:cNvSpPr>
              <a:spLocks noChangeArrowheads="1"/>
            </p:cNvSpPr>
            <p:nvPr/>
          </p:nvSpPr>
          <p:spPr bwMode="auto">
            <a:xfrm>
              <a:off x="3065005" y="2861326"/>
              <a:ext cx="239713" cy="192087"/>
            </a:xfrm>
            <a:prstGeom prst="rect">
              <a:avLst/>
            </a:prstGeom>
            <a:solidFill>
              <a:srgbClr val="0000FF"/>
            </a:solidFill>
            <a:ln w="9525">
              <a:solidFill>
                <a:schemeClr val="tx1"/>
              </a:solidFill>
              <a:miter lim="800000"/>
              <a:headEnd/>
              <a:tailEnd/>
            </a:ln>
          </p:spPr>
          <p:txBody>
            <a:bodyPr wrap="none" anchor="ctr"/>
            <a:lstStyle/>
            <a:p>
              <a:pPr eaLnBrk="1" hangingPunct="1"/>
              <a:endParaRPr lang="en-US" altLang="en-US" sz="1000" b="1">
                <a:solidFill>
                  <a:srgbClr val="000000"/>
                </a:solidFill>
                <a:latin typeface="Calibri" pitchFamily="34" charset="0"/>
              </a:endParaRPr>
            </a:p>
          </p:txBody>
        </p:sp>
        <p:sp>
          <p:nvSpPr>
            <p:cNvPr id="145" name="Text Box 83"/>
            <p:cNvSpPr txBox="1">
              <a:spLocks noChangeArrowheads="1"/>
            </p:cNvSpPr>
            <p:nvPr/>
          </p:nvSpPr>
          <p:spPr bwMode="auto">
            <a:xfrm>
              <a:off x="2946122" y="2704305"/>
              <a:ext cx="801688" cy="184666"/>
            </a:xfrm>
            <a:prstGeom prst="rect">
              <a:avLst/>
            </a:prstGeom>
            <a:noFill/>
            <a:ln w="9525">
              <a:noFill/>
              <a:miter lim="800000"/>
              <a:headEnd/>
              <a:tailEnd/>
            </a:ln>
          </p:spPr>
          <p:txBody>
            <a:bodyPr>
              <a:spAutoFit/>
            </a:bodyPr>
            <a:lstStyle/>
            <a:p>
              <a:pPr eaLnBrk="1" hangingPunct="1"/>
              <a:r>
                <a:rPr lang="en-US" altLang="en-US" sz="600" b="1" dirty="0">
                  <a:solidFill>
                    <a:srgbClr val="000000"/>
                  </a:solidFill>
                  <a:latin typeface="Calibri" pitchFamily="34" charset="0"/>
                </a:rPr>
                <a:t>VIP AREA</a:t>
              </a:r>
            </a:p>
          </p:txBody>
        </p:sp>
        <p:grpSp>
          <p:nvGrpSpPr>
            <p:cNvPr id="147" name="Group 20"/>
            <p:cNvGrpSpPr>
              <a:grpSpLocks/>
            </p:cNvGrpSpPr>
            <p:nvPr/>
          </p:nvGrpSpPr>
          <p:grpSpPr bwMode="auto">
            <a:xfrm>
              <a:off x="3328495" y="2857760"/>
              <a:ext cx="199021" cy="191501"/>
              <a:chOff x="3795175" y="3031583"/>
              <a:chExt cx="199300" cy="191501"/>
            </a:xfrm>
          </p:grpSpPr>
          <p:sp>
            <p:nvSpPr>
              <p:cNvPr id="153" name="AutoShape 167"/>
              <p:cNvSpPr>
                <a:spLocks noChangeArrowheads="1"/>
              </p:cNvSpPr>
              <p:nvPr/>
            </p:nvSpPr>
            <p:spPr bwMode="auto">
              <a:xfrm>
                <a:off x="3795175" y="3140534"/>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54" name="AutoShape 170"/>
              <p:cNvSpPr>
                <a:spLocks noChangeArrowheads="1"/>
              </p:cNvSpPr>
              <p:nvPr/>
            </p:nvSpPr>
            <p:spPr bwMode="auto">
              <a:xfrm>
                <a:off x="3795175" y="3031583"/>
                <a:ext cx="63589" cy="82550"/>
              </a:xfrm>
              <a:prstGeom prst="star5">
                <a:avLst/>
              </a:prstGeom>
              <a:solidFill>
                <a:srgbClr val="FFFF00"/>
              </a:soli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en-US" sz="1000" b="1" dirty="0">
                  <a:solidFill>
                    <a:srgbClr val="000000"/>
                  </a:solidFill>
                  <a:latin typeface="+mn-lt"/>
                  <a:cs typeface="+mn-cs"/>
                </a:endParaRPr>
              </a:p>
            </p:txBody>
          </p:sp>
          <p:sp>
            <p:nvSpPr>
              <p:cNvPr id="155" name="Oval 27"/>
              <p:cNvSpPr>
                <a:spLocks noChangeArrowheads="1"/>
              </p:cNvSpPr>
              <p:nvPr/>
            </p:nvSpPr>
            <p:spPr bwMode="auto">
              <a:xfrm>
                <a:off x="3914268" y="3086662"/>
                <a:ext cx="80207" cy="77598"/>
              </a:xfrm>
              <a:prstGeom prst="ellipse">
                <a:avLst/>
              </a:prstGeom>
              <a:solidFill>
                <a:srgbClr val="FF0000"/>
              </a:solidFill>
              <a:ln w="9525">
                <a:solidFill>
                  <a:schemeClr val="tx1"/>
                </a:solidFill>
                <a:round/>
                <a:headEnd/>
                <a:tailEnd/>
              </a:ln>
            </p:spPr>
            <p:txBody>
              <a:bodyPr wrap="none" anchor="ctr"/>
              <a:lstStyle/>
              <a:p>
                <a:pPr eaLnBrk="1" hangingPunct="1"/>
                <a:endParaRPr lang="en-US" altLang="en-US" sz="1000" b="1">
                  <a:solidFill>
                    <a:srgbClr val="000000"/>
                  </a:solidFill>
                  <a:latin typeface="Calibri" pitchFamily="34" charset="0"/>
                </a:endParaRPr>
              </a:p>
            </p:txBody>
          </p:sp>
        </p:grpSp>
      </p:grpSp>
      <p:sp>
        <p:nvSpPr>
          <p:cNvPr id="156" name="Title 1"/>
          <p:cNvSpPr txBox="1">
            <a:spLocks/>
          </p:cNvSpPr>
          <p:nvPr/>
        </p:nvSpPr>
        <p:spPr>
          <a:xfrm>
            <a:off x="0" y="177800"/>
            <a:ext cx="7772400" cy="533400"/>
          </a:xfrm>
          <a:prstGeom prst="rect">
            <a:avLst/>
          </a:prstGeom>
        </p:spPr>
        <p:txBody>
          <a:bodyPr>
            <a:normAutofit fontScale="97500"/>
          </a:bodyPr>
          <a:lstStyle>
            <a:lvl1pPr algn="r" rtl="0" eaLnBrk="0" fontAlgn="base" hangingPunct="0">
              <a:spcBef>
                <a:spcPct val="0"/>
              </a:spcBef>
              <a:spcAft>
                <a:spcPct val="0"/>
              </a:spcAft>
              <a:defRPr sz="2800" b="1" kern="1200">
                <a:solidFill>
                  <a:schemeClr val="tx1"/>
                </a:solidFill>
                <a:latin typeface="Arial" pitchFamily="34" charset="0"/>
                <a:ea typeface="+mj-ea"/>
                <a:cs typeface="Arial" pitchFamily="34" charset="0"/>
              </a:defRPr>
            </a:lvl1pPr>
            <a:lvl2pPr algn="r" rtl="0" eaLnBrk="0" fontAlgn="base" hangingPunct="0">
              <a:spcBef>
                <a:spcPct val="0"/>
              </a:spcBef>
              <a:spcAft>
                <a:spcPct val="0"/>
              </a:spcAft>
              <a:defRPr sz="2800" b="1">
                <a:solidFill>
                  <a:schemeClr val="tx1"/>
                </a:solidFill>
                <a:latin typeface="Arial" charset="0"/>
                <a:cs typeface="Arial" charset="0"/>
              </a:defRPr>
            </a:lvl2pPr>
            <a:lvl3pPr algn="r" rtl="0" eaLnBrk="0" fontAlgn="base" hangingPunct="0">
              <a:spcBef>
                <a:spcPct val="0"/>
              </a:spcBef>
              <a:spcAft>
                <a:spcPct val="0"/>
              </a:spcAft>
              <a:defRPr sz="2800" b="1">
                <a:solidFill>
                  <a:schemeClr val="tx1"/>
                </a:solidFill>
                <a:latin typeface="Arial" charset="0"/>
                <a:cs typeface="Arial" charset="0"/>
              </a:defRPr>
            </a:lvl3pPr>
            <a:lvl4pPr algn="r" rtl="0" eaLnBrk="0" fontAlgn="base" hangingPunct="0">
              <a:spcBef>
                <a:spcPct val="0"/>
              </a:spcBef>
              <a:spcAft>
                <a:spcPct val="0"/>
              </a:spcAft>
              <a:defRPr sz="2800" b="1">
                <a:solidFill>
                  <a:schemeClr val="tx1"/>
                </a:solidFill>
                <a:latin typeface="Arial" charset="0"/>
                <a:cs typeface="Arial" charset="0"/>
              </a:defRPr>
            </a:lvl4pPr>
            <a:lvl5pPr algn="r" rtl="0" eaLnBrk="0" fontAlgn="base" hangingPunct="0">
              <a:spcBef>
                <a:spcPct val="0"/>
              </a:spcBef>
              <a:spcAft>
                <a:spcPct val="0"/>
              </a:spcAft>
              <a:defRPr sz="2800" b="1">
                <a:solidFill>
                  <a:schemeClr val="tx1"/>
                </a:solidFill>
                <a:latin typeface="Arial" charset="0"/>
                <a:cs typeface="Arial" charset="0"/>
              </a:defRPr>
            </a:lvl5pPr>
            <a:lvl6pPr marL="457200" algn="r" rtl="0" eaLnBrk="1" fontAlgn="base" hangingPunct="1">
              <a:spcBef>
                <a:spcPct val="0"/>
              </a:spcBef>
              <a:spcAft>
                <a:spcPct val="0"/>
              </a:spcAft>
              <a:defRPr sz="2800" b="1">
                <a:solidFill>
                  <a:schemeClr val="tx1"/>
                </a:solidFill>
                <a:latin typeface="Arial" charset="0"/>
                <a:cs typeface="Arial" charset="0"/>
              </a:defRPr>
            </a:lvl6pPr>
            <a:lvl7pPr marL="914400" algn="r" rtl="0" eaLnBrk="1" fontAlgn="base" hangingPunct="1">
              <a:spcBef>
                <a:spcPct val="0"/>
              </a:spcBef>
              <a:spcAft>
                <a:spcPct val="0"/>
              </a:spcAft>
              <a:defRPr sz="2800" b="1">
                <a:solidFill>
                  <a:schemeClr val="tx1"/>
                </a:solidFill>
                <a:latin typeface="Arial" charset="0"/>
                <a:cs typeface="Arial" charset="0"/>
              </a:defRPr>
            </a:lvl7pPr>
            <a:lvl8pPr marL="1371600" algn="r" rtl="0" eaLnBrk="1" fontAlgn="base" hangingPunct="1">
              <a:spcBef>
                <a:spcPct val="0"/>
              </a:spcBef>
              <a:spcAft>
                <a:spcPct val="0"/>
              </a:spcAft>
              <a:defRPr sz="2800" b="1">
                <a:solidFill>
                  <a:schemeClr val="tx1"/>
                </a:solidFill>
                <a:latin typeface="Arial" charset="0"/>
                <a:cs typeface="Arial" charset="0"/>
              </a:defRPr>
            </a:lvl8pPr>
            <a:lvl9pPr marL="1828800" algn="r" rtl="0" eaLnBrk="1" fontAlgn="base" hangingPunct="1">
              <a:spcBef>
                <a:spcPct val="0"/>
              </a:spcBef>
              <a:spcAft>
                <a:spcPct val="0"/>
              </a:spcAft>
              <a:defRPr sz="2800" b="1">
                <a:solidFill>
                  <a:schemeClr val="tx1"/>
                </a:solidFill>
                <a:latin typeface="Arial" charset="0"/>
                <a:cs typeface="Arial" charset="0"/>
              </a:defRPr>
            </a:lvl9pPr>
          </a:lstStyle>
          <a:p>
            <a:pPr algn="ctr" eaLnBrk="1" hangingPunct="1">
              <a:defRPr/>
            </a:pPr>
            <a:r>
              <a:rPr lang="en-US" dirty="0" smtClean="0">
                <a:latin typeface="Arial" charset="0"/>
                <a:cs typeface="Arial" charset="0"/>
              </a:rPr>
              <a:t>                    Fallen Hero Dignified Transfer</a:t>
            </a:r>
          </a:p>
        </p:txBody>
      </p:sp>
    </p:spTree>
    <p:extLst>
      <p:ext uri="{BB962C8B-B14F-4D97-AF65-F5344CB8AC3E}">
        <p14:creationId xmlns:p14="http://schemas.microsoft.com/office/powerpoint/2010/main" val="3974725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12291" name="TextBox 1"/>
          <p:cNvSpPr txBox="1">
            <a:spLocks noChangeArrowheads="1"/>
          </p:cNvSpPr>
          <p:nvPr/>
        </p:nvSpPr>
        <p:spPr bwMode="auto">
          <a:xfrm>
            <a:off x="838200" y="1524000"/>
            <a:ext cx="8001000" cy="2554545"/>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Verifies </a:t>
            </a:r>
            <a:r>
              <a:rPr lang="en-US" altLang="en-US" sz="2000" dirty="0"/>
              <a:t>departure Ramp</a:t>
            </a:r>
          </a:p>
          <a:p>
            <a:pPr marL="342900" indent="-342900" eaLnBrk="1" hangingPunct="1">
              <a:buFont typeface="Arial" panose="020B0604020202020204" pitchFamily="34" charset="0"/>
              <a:buChar char="•"/>
            </a:pPr>
            <a:r>
              <a:rPr lang="en-US" altLang="en-US" sz="2000" dirty="0" smtClean="0"/>
              <a:t>Coordinates </a:t>
            </a:r>
            <a:r>
              <a:rPr lang="en-US" altLang="en-US" sz="2000" dirty="0"/>
              <a:t>any Ramp changes</a:t>
            </a:r>
          </a:p>
          <a:p>
            <a:pPr marL="342900" indent="-342900" eaLnBrk="1" hangingPunct="1">
              <a:buFont typeface="Arial" panose="020B0604020202020204" pitchFamily="34" charset="0"/>
              <a:buChar char="•"/>
            </a:pPr>
            <a:r>
              <a:rPr lang="en-US" altLang="en-US" sz="2000" dirty="0" smtClean="0"/>
              <a:t>Coordinates </a:t>
            </a:r>
            <a:r>
              <a:rPr lang="en-US" altLang="en-US" sz="2000" dirty="0"/>
              <a:t>for temporary closure of taxiways</a:t>
            </a:r>
          </a:p>
          <a:p>
            <a:pPr marL="342900" indent="-342900" eaLnBrk="1" hangingPunct="1">
              <a:buFont typeface="Arial" panose="020B0604020202020204" pitchFamily="34" charset="0"/>
              <a:buChar char="•"/>
            </a:pPr>
            <a:r>
              <a:rPr lang="en-US" altLang="en-US" sz="2000" dirty="0" smtClean="0"/>
              <a:t>Coordinates </a:t>
            </a:r>
            <a:r>
              <a:rPr lang="en-US" altLang="en-US" sz="2000" dirty="0"/>
              <a:t>AF Security Forces for entry to Golf ECP</a:t>
            </a:r>
          </a:p>
          <a:p>
            <a:pPr marL="342900" indent="-342900" eaLnBrk="1" hangingPunct="1">
              <a:buFont typeface="Arial" panose="020B0604020202020204" pitchFamily="34" charset="0"/>
              <a:buChar char="•"/>
            </a:pPr>
            <a:r>
              <a:rPr lang="en-US" altLang="en-US" sz="2000" dirty="0" smtClean="0"/>
              <a:t>Coordinates </a:t>
            </a:r>
            <a:r>
              <a:rPr lang="en-US" altLang="en-US" sz="2000" dirty="0"/>
              <a:t>and Notifies with 455</a:t>
            </a:r>
            <a:r>
              <a:rPr lang="en-US" altLang="en-US" sz="2000" baseline="30000" dirty="0"/>
              <a:t>th</a:t>
            </a:r>
            <a:r>
              <a:rPr lang="en-US" altLang="en-US" sz="2000" dirty="0"/>
              <a:t> AEW Command </a:t>
            </a:r>
          </a:p>
          <a:p>
            <a:pPr marL="342900" indent="-342900" eaLnBrk="1" hangingPunct="1">
              <a:buFont typeface="Arial" panose="020B0604020202020204" pitchFamily="34" charset="0"/>
              <a:buChar char="•"/>
            </a:pPr>
            <a:r>
              <a:rPr lang="en-US" altLang="en-US" sz="2000" dirty="0" smtClean="0"/>
              <a:t>Expects </a:t>
            </a:r>
            <a:r>
              <a:rPr lang="en-US" altLang="en-US" sz="2000" dirty="0"/>
              <a:t>list of VIPs/DVs to attend ceremony from </a:t>
            </a:r>
            <a:r>
              <a:rPr lang="en-US" altLang="en-US" sz="2000" dirty="0" smtClean="0"/>
              <a:t>NCOIC</a:t>
            </a:r>
            <a:endParaRPr lang="en-US" altLang="en-US" sz="2000" dirty="0" smtClean="0"/>
          </a:p>
          <a:p>
            <a:pPr marL="342900" indent="-342900" eaLnBrk="1" hangingPunct="1">
              <a:buFont typeface="Arial" panose="020B0604020202020204" pitchFamily="34" charset="0"/>
              <a:buChar char="•"/>
            </a:pPr>
            <a:r>
              <a:rPr lang="en-US" altLang="en-US" sz="2000" dirty="0" smtClean="0"/>
              <a:t>Coordinates with J3 SGM to establish time line for Command and ceremony</a:t>
            </a:r>
            <a:endParaRPr lang="en-US" altLang="en-US" sz="2000" dirty="0"/>
          </a:p>
        </p:txBody>
      </p:sp>
      <p:sp>
        <p:nvSpPr>
          <p:cNvPr id="12292" name="TextBox 2"/>
          <p:cNvSpPr txBox="1">
            <a:spLocks noChangeArrowheads="1"/>
          </p:cNvSpPr>
          <p:nvPr/>
        </p:nvSpPr>
        <p:spPr bwMode="auto">
          <a:xfrm>
            <a:off x="952500" y="223838"/>
            <a:ext cx="7772400" cy="461962"/>
          </a:xfrm>
          <a:prstGeom prst="rect">
            <a:avLst/>
          </a:prstGeom>
          <a:noFill/>
          <a:ln w="9525">
            <a:noFill/>
            <a:miter lim="800000"/>
            <a:headEnd/>
            <a:tailEnd/>
          </a:ln>
        </p:spPr>
        <p:txBody>
          <a:bodyPr>
            <a:spAutoFit/>
          </a:bodyPr>
          <a:lstStyle/>
          <a:p>
            <a:pPr algn="ctr" eaLnBrk="1" hangingPunct="1"/>
            <a:r>
              <a:rPr lang="en-US" altLang="en-US" sz="2400" b="1" dirty="0"/>
              <a:t>AF Ramp </a:t>
            </a:r>
            <a:r>
              <a:rPr lang="en-US" altLang="en-US" sz="2400" b="1" dirty="0" smtClean="0"/>
              <a:t>LNO</a:t>
            </a:r>
            <a:endParaRPr lang="en-US" altLang="en-US" sz="2400" dirty="0"/>
          </a:p>
        </p:txBody>
      </p:sp>
    </p:spTree>
    <p:extLst>
      <p:ext uri="{BB962C8B-B14F-4D97-AF65-F5344CB8AC3E}">
        <p14:creationId xmlns:p14="http://schemas.microsoft.com/office/powerpoint/2010/main" val="20564068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13315" name="TextBox 1"/>
          <p:cNvSpPr txBox="1">
            <a:spLocks noChangeArrowheads="1"/>
          </p:cNvSpPr>
          <p:nvPr/>
        </p:nvSpPr>
        <p:spPr bwMode="auto">
          <a:xfrm>
            <a:off x="855663" y="1748473"/>
            <a:ext cx="8001000" cy="3477875"/>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Provides </a:t>
            </a:r>
            <a:r>
              <a:rPr lang="en-US" altLang="en-US" sz="2000" dirty="0"/>
              <a:t>notification to participants</a:t>
            </a:r>
          </a:p>
          <a:p>
            <a:pPr lvl="1" eaLnBrk="1" hangingPunct="1">
              <a:buFont typeface="Arial" charset="0"/>
              <a:buChar char="•"/>
            </a:pPr>
            <a:r>
              <a:rPr lang="en-US" altLang="en-US" sz="2000" dirty="0"/>
              <a:t> Air Coordinator (</a:t>
            </a:r>
            <a:r>
              <a:rPr lang="en-US" altLang="en-US" sz="2000" dirty="0" smtClean="0"/>
              <a:t>455</a:t>
            </a:r>
            <a:r>
              <a:rPr lang="en-US" altLang="en-US" sz="2000" baseline="30000" dirty="0" smtClean="0"/>
              <a:t>th)</a:t>
            </a:r>
          </a:p>
          <a:p>
            <a:pPr lvl="1" eaLnBrk="1" hangingPunct="1">
              <a:buFont typeface="Arial" charset="0"/>
              <a:buChar char="•"/>
            </a:pPr>
            <a:r>
              <a:rPr lang="en-US" altLang="en-US" sz="2000" dirty="0" smtClean="0"/>
              <a:t> Chaplain</a:t>
            </a:r>
            <a:endParaRPr lang="en-US" altLang="en-US" sz="2000" dirty="0">
              <a:solidFill>
                <a:srgbClr val="1302F4"/>
              </a:solidFill>
            </a:endParaRPr>
          </a:p>
          <a:p>
            <a:pPr lvl="1" eaLnBrk="1" hangingPunct="1">
              <a:buFont typeface="Arial" charset="0"/>
              <a:buChar char="•"/>
            </a:pPr>
            <a:r>
              <a:rPr lang="en-US" altLang="en-US" sz="2000" dirty="0"/>
              <a:t> Pallbearer </a:t>
            </a:r>
            <a:r>
              <a:rPr lang="en-US" altLang="en-US" sz="2000" dirty="0" smtClean="0"/>
              <a:t>teams</a:t>
            </a:r>
            <a:endParaRPr lang="en-US" altLang="en-US" sz="2000" dirty="0">
              <a:solidFill>
                <a:srgbClr val="1302F4"/>
              </a:solidFill>
            </a:endParaRPr>
          </a:p>
          <a:p>
            <a:pPr lvl="1" eaLnBrk="1" hangingPunct="1">
              <a:buFont typeface="Arial" charset="0"/>
              <a:buChar char="•"/>
            </a:pPr>
            <a:r>
              <a:rPr lang="en-US" altLang="en-US" sz="2000" dirty="0"/>
              <a:t> Sustainment </a:t>
            </a:r>
            <a:r>
              <a:rPr lang="en-US" altLang="en-US" sz="2000" dirty="0" smtClean="0"/>
              <a:t>Brigade</a:t>
            </a:r>
            <a:endParaRPr lang="en-US" altLang="en-US" sz="2000" dirty="0">
              <a:solidFill>
                <a:srgbClr val="1302F4"/>
              </a:solidFill>
            </a:endParaRPr>
          </a:p>
          <a:p>
            <a:pPr lvl="1" eaLnBrk="1" hangingPunct="1">
              <a:buFont typeface="Arial" charset="0"/>
              <a:buChar char="•"/>
            </a:pPr>
            <a:r>
              <a:rPr lang="en-US" altLang="en-US" sz="2000" dirty="0"/>
              <a:t> Color </a:t>
            </a:r>
            <a:r>
              <a:rPr lang="en-US" altLang="en-US" sz="2000" dirty="0" smtClean="0"/>
              <a:t>Guard</a:t>
            </a:r>
            <a:endParaRPr lang="en-US" altLang="en-US" sz="2000" dirty="0">
              <a:solidFill>
                <a:srgbClr val="1302F4"/>
              </a:solidFill>
            </a:endParaRPr>
          </a:p>
          <a:p>
            <a:pPr lvl="1" eaLnBrk="1" hangingPunct="1">
              <a:buFont typeface="Arial" charset="0"/>
              <a:buChar char="•"/>
            </a:pPr>
            <a:r>
              <a:rPr lang="en-US" altLang="en-US" sz="2000" dirty="0"/>
              <a:t> </a:t>
            </a:r>
            <a:r>
              <a:rPr lang="en-US" altLang="en-US" sz="2000" dirty="0" smtClean="0"/>
              <a:t>Band</a:t>
            </a:r>
            <a:endParaRPr lang="en-US" altLang="en-US" sz="2000" dirty="0">
              <a:solidFill>
                <a:srgbClr val="1302F4"/>
              </a:solidFill>
            </a:endParaRPr>
          </a:p>
          <a:p>
            <a:pPr lvl="1" eaLnBrk="1" hangingPunct="1">
              <a:buFont typeface="Arial" charset="0"/>
              <a:buChar char="•"/>
            </a:pPr>
            <a:r>
              <a:rPr lang="en-US" altLang="en-US" sz="2000" dirty="0"/>
              <a:t> VIP </a:t>
            </a:r>
            <a:r>
              <a:rPr lang="en-US" altLang="en-US" sz="2000" dirty="0" smtClean="0"/>
              <a:t>Formation</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Sends </a:t>
            </a:r>
            <a:r>
              <a:rPr lang="en-US" altLang="en-US" sz="2000" dirty="0"/>
              <a:t>initial email notification: </a:t>
            </a:r>
            <a:r>
              <a:rPr lang="en-US" altLang="en-US" sz="2000" dirty="0" smtClean="0">
                <a:solidFill>
                  <a:srgbClr val="1302F4"/>
                </a:solidFill>
              </a:rPr>
              <a:t>CMD</a:t>
            </a:r>
            <a:r>
              <a:rPr lang="en-US" altLang="en-US" sz="2000" dirty="0" smtClean="0"/>
              <a:t> </a:t>
            </a:r>
            <a:r>
              <a:rPr lang="en-US" altLang="en-US" sz="2000" dirty="0" smtClean="0">
                <a:solidFill>
                  <a:srgbClr val="1302F4"/>
                </a:solidFill>
              </a:rPr>
              <a:t>GRP/J3</a:t>
            </a:r>
            <a:r>
              <a:rPr lang="en-US" altLang="en-US" sz="2000" dirty="0" smtClean="0"/>
              <a:t> </a:t>
            </a:r>
            <a:r>
              <a:rPr lang="en-US" altLang="en-US" sz="2000" dirty="0" smtClean="0">
                <a:solidFill>
                  <a:srgbClr val="1302F4"/>
                </a:solidFill>
              </a:rPr>
              <a:t>SGM/ CSSB  </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Sends </a:t>
            </a:r>
            <a:r>
              <a:rPr lang="en-US" altLang="en-US" sz="2000" dirty="0"/>
              <a:t>timeline notification: </a:t>
            </a:r>
            <a:r>
              <a:rPr lang="en-US" altLang="en-US" sz="2000" dirty="0">
                <a:solidFill>
                  <a:srgbClr val="1302F4"/>
                </a:solidFill>
              </a:rPr>
              <a:t>CMD GRP/J3 SGM/ </a:t>
            </a:r>
            <a:r>
              <a:rPr lang="en-US" altLang="en-US" sz="2000" dirty="0" smtClean="0">
                <a:solidFill>
                  <a:srgbClr val="1302F4"/>
                </a:solidFill>
              </a:rPr>
              <a:t>CSSB</a:t>
            </a:r>
            <a:endParaRPr lang="en-US" altLang="en-US" sz="2000" dirty="0">
              <a:solidFill>
                <a:srgbClr val="1302F4"/>
              </a:solidFill>
            </a:endParaRPr>
          </a:p>
          <a:p>
            <a:pPr marL="342900" indent="-342900" eaLnBrk="1" hangingPunct="1">
              <a:buFont typeface="Arial" panose="020B0604020202020204" pitchFamily="34" charset="0"/>
              <a:buChar char="•"/>
            </a:pPr>
            <a:r>
              <a:rPr lang="en-US" altLang="en-US" sz="2000" dirty="0" smtClean="0"/>
              <a:t>Coordinates </a:t>
            </a:r>
            <a:r>
              <a:rPr lang="en-US" altLang="en-US" sz="2000" dirty="0"/>
              <a:t>with CHOPS as needed</a:t>
            </a:r>
          </a:p>
        </p:txBody>
      </p:sp>
      <p:sp>
        <p:nvSpPr>
          <p:cNvPr id="13316" name="TextBox 2"/>
          <p:cNvSpPr txBox="1">
            <a:spLocks noChangeArrowheads="1"/>
          </p:cNvSpPr>
          <p:nvPr/>
        </p:nvSpPr>
        <p:spPr bwMode="auto">
          <a:xfrm>
            <a:off x="855663" y="223838"/>
            <a:ext cx="7772400" cy="461962"/>
          </a:xfrm>
          <a:prstGeom prst="rect">
            <a:avLst/>
          </a:prstGeom>
          <a:noFill/>
          <a:ln w="9525">
            <a:noFill/>
            <a:miter lim="800000"/>
            <a:headEnd/>
            <a:tailEnd/>
          </a:ln>
        </p:spPr>
        <p:txBody>
          <a:bodyPr>
            <a:spAutoFit/>
          </a:bodyPr>
          <a:lstStyle/>
          <a:p>
            <a:pPr algn="ctr" eaLnBrk="1" hangingPunct="1"/>
            <a:r>
              <a:rPr lang="en-US" altLang="en-US" sz="2400" b="1" dirty="0" smtClean="0"/>
              <a:t>J3 Admin</a:t>
            </a:r>
            <a:endParaRPr lang="en-US" altLang="en-US" sz="2400" dirty="0"/>
          </a:p>
        </p:txBody>
      </p:sp>
    </p:spTree>
    <p:extLst>
      <p:ext uri="{BB962C8B-B14F-4D97-AF65-F5344CB8AC3E}">
        <p14:creationId xmlns:p14="http://schemas.microsoft.com/office/powerpoint/2010/main" val="13756120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14339" name="TextBox 2"/>
          <p:cNvSpPr txBox="1">
            <a:spLocks noChangeArrowheads="1"/>
          </p:cNvSpPr>
          <p:nvPr/>
        </p:nvSpPr>
        <p:spPr bwMode="auto">
          <a:xfrm>
            <a:off x="952500" y="223837"/>
            <a:ext cx="7772400" cy="461963"/>
          </a:xfrm>
          <a:prstGeom prst="rect">
            <a:avLst/>
          </a:prstGeom>
          <a:noFill/>
          <a:ln w="9525">
            <a:noFill/>
            <a:miter lim="800000"/>
            <a:headEnd/>
            <a:tailEnd/>
          </a:ln>
        </p:spPr>
        <p:txBody>
          <a:bodyPr>
            <a:spAutoFit/>
          </a:bodyPr>
          <a:lstStyle/>
          <a:p>
            <a:pPr algn="ctr" eaLnBrk="1" hangingPunct="1"/>
            <a:r>
              <a:rPr lang="en-US" altLang="en-US" sz="2400" b="1" dirty="0"/>
              <a:t>Pallbearer </a:t>
            </a:r>
            <a:r>
              <a:rPr lang="en-US" altLang="en-US" sz="2400" b="1" dirty="0" smtClean="0"/>
              <a:t>NCOIC</a:t>
            </a:r>
            <a:endParaRPr lang="en-US" altLang="en-US" sz="2400" dirty="0"/>
          </a:p>
        </p:txBody>
      </p:sp>
      <p:sp>
        <p:nvSpPr>
          <p:cNvPr id="14340" name="TextBox 1"/>
          <p:cNvSpPr txBox="1">
            <a:spLocks noChangeArrowheads="1"/>
          </p:cNvSpPr>
          <p:nvPr/>
        </p:nvSpPr>
        <p:spPr bwMode="auto">
          <a:xfrm>
            <a:off x="838200" y="1524000"/>
            <a:ext cx="8001000" cy="1938992"/>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Ensures </a:t>
            </a:r>
            <a:r>
              <a:rPr lang="en-US" altLang="en-US" sz="2000" dirty="0"/>
              <a:t>there are enough pallbearers present</a:t>
            </a:r>
          </a:p>
          <a:p>
            <a:pPr marL="342900" indent="-342900" eaLnBrk="1" hangingPunct="1">
              <a:buFont typeface="Arial" panose="020B0604020202020204" pitchFamily="34" charset="0"/>
              <a:buChar char="•"/>
            </a:pPr>
            <a:r>
              <a:rPr lang="en-US" altLang="en-US" sz="2000" dirty="0" smtClean="0"/>
              <a:t>Trains </a:t>
            </a:r>
            <a:r>
              <a:rPr lang="en-US" altLang="en-US" sz="2000" dirty="0"/>
              <a:t>pallbearer teams during rehearsals</a:t>
            </a:r>
          </a:p>
          <a:p>
            <a:pPr marL="342900" indent="-342900" eaLnBrk="1" hangingPunct="1">
              <a:buFont typeface="Arial" panose="020B0604020202020204" pitchFamily="34" charset="0"/>
              <a:buChar char="•"/>
            </a:pPr>
            <a:r>
              <a:rPr lang="en-US" altLang="en-US" sz="2000" dirty="0" smtClean="0"/>
              <a:t>Calls </a:t>
            </a:r>
            <a:r>
              <a:rPr lang="en-US" altLang="en-US" sz="2000" dirty="0"/>
              <a:t>all commands to move hero from vehicles to aircraft</a:t>
            </a:r>
          </a:p>
          <a:p>
            <a:pPr marL="342900" indent="-342900" eaLnBrk="1" hangingPunct="1">
              <a:buFont typeface="Arial" panose="020B0604020202020204" pitchFamily="34" charset="0"/>
              <a:buChar char="•"/>
            </a:pPr>
            <a:r>
              <a:rPr lang="en-US" altLang="en-US" sz="2000" dirty="0" smtClean="0"/>
              <a:t>Calls </a:t>
            </a:r>
            <a:r>
              <a:rPr lang="en-US" altLang="en-US" sz="2000" dirty="0"/>
              <a:t>commands to reposition hero for transport following ceremony</a:t>
            </a:r>
          </a:p>
          <a:p>
            <a:pPr marL="342900" indent="-342900" eaLnBrk="1" hangingPunct="1">
              <a:buFont typeface="Arial" panose="020B0604020202020204" pitchFamily="34" charset="0"/>
              <a:buChar char="•"/>
            </a:pPr>
            <a:r>
              <a:rPr lang="en-US" altLang="en-US" sz="2000" dirty="0" smtClean="0"/>
              <a:t>Conducts </a:t>
            </a:r>
            <a:r>
              <a:rPr lang="en-US" altLang="en-US" sz="2000" dirty="0"/>
              <a:t>dignified transfers as needed</a:t>
            </a:r>
          </a:p>
        </p:txBody>
      </p:sp>
    </p:spTree>
    <p:extLst>
      <p:ext uri="{BB962C8B-B14F-4D97-AF65-F5344CB8AC3E}">
        <p14:creationId xmlns:p14="http://schemas.microsoft.com/office/powerpoint/2010/main" val="1552286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15363" name="TextBox 2"/>
          <p:cNvSpPr txBox="1">
            <a:spLocks noChangeArrowheads="1"/>
          </p:cNvSpPr>
          <p:nvPr/>
        </p:nvSpPr>
        <p:spPr bwMode="auto">
          <a:xfrm>
            <a:off x="952500" y="223838"/>
            <a:ext cx="7772400" cy="461962"/>
          </a:xfrm>
          <a:prstGeom prst="rect">
            <a:avLst/>
          </a:prstGeom>
          <a:noFill/>
          <a:ln w="9525">
            <a:noFill/>
            <a:miter lim="800000"/>
            <a:headEnd/>
            <a:tailEnd/>
          </a:ln>
        </p:spPr>
        <p:txBody>
          <a:bodyPr>
            <a:spAutoFit/>
          </a:bodyPr>
          <a:lstStyle/>
          <a:p>
            <a:pPr algn="ctr" eaLnBrk="1" hangingPunct="1"/>
            <a:r>
              <a:rPr lang="en-US" altLang="en-US" sz="2400" b="1" dirty="0"/>
              <a:t>Pallbearer Contacts</a:t>
            </a:r>
          </a:p>
        </p:txBody>
      </p:sp>
      <p:sp>
        <p:nvSpPr>
          <p:cNvPr id="15364" name="TextBox 1"/>
          <p:cNvSpPr txBox="1">
            <a:spLocks noChangeArrowheads="1"/>
          </p:cNvSpPr>
          <p:nvPr/>
        </p:nvSpPr>
        <p:spPr bwMode="auto">
          <a:xfrm>
            <a:off x="838200" y="1524000"/>
            <a:ext cx="8001000" cy="2554545"/>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CSSB </a:t>
            </a:r>
            <a:r>
              <a:rPr lang="en-US" altLang="en-US" sz="2000" dirty="0" smtClean="0"/>
              <a:t>maintains two pallbearer </a:t>
            </a:r>
            <a:r>
              <a:rPr lang="en-US" altLang="en-US" sz="2000" dirty="0"/>
              <a:t>teams in alert status for hero ceremonies; </a:t>
            </a:r>
            <a:r>
              <a:rPr lang="en-US" altLang="en-US" sz="2000" dirty="0" smtClean="0"/>
              <a:t>J3 NCOs notifies Pallbearer NCOIC, </a:t>
            </a:r>
            <a:r>
              <a:rPr lang="en-US" altLang="en-US" sz="2000" dirty="0"/>
              <a:t>who in turn recalls pallbearers as needed</a:t>
            </a:r>
          </a:p>
          <a:p>
            <a:pPr marL="342900" indent="-342900" eaLnBrk="1" hangingPunct="1">
              <a:buFont typeface="Arial" panose="020B0604020202020204" pitchFamily="34" charset="0"/>
              <a:buChar char="•"/>
            </a:pPr>
            <a:r>
              <a:rPr lang="en-US" altLang="en-US" sz="2000" dirty="0" smtClean="0"/>
              <a:t>CSSB </a:t>
            </a:r>
            <a:r>
              <a:rPr lang="en-US" altLang="en-US" sz="2000" dirty="0"/>
              <a:t>will be the first unit notified for pallbearer requirements; their teams will report to the flight line at rehearsal time to provide backfill to the unit if needed. If the hero’s unit has enough pallbearers present, </a:t>
            </a:r>
            <a:r>
              <a:rPr lang="en-US" altLang="en-US" sz="2000" dirty="0" smtClean="0"/>
              <a:t>CSSB team </a:t>
            </a:r>
            <a:r>
              <a:rPr lang="en-US" altLang="en-US" sz="2000" dirty="0"/>
              <a:t>will be released by the Ramp NCOIC or </a:t>
            </a:r>
            <a:r>
              <a:rPr lang="en-US" altLang="en-US" sz="2000" dirty="0" smtClean="0"/>
              <a:t>J3 </a:t>
            </a:r>
            <a:r>
              <a:rPr lang="en-US" altLang="en-US" sz="2000" dirty="0"/>
              <a:t>SGM</a:t>
            </a:r>
          </a:p>
        </p:txBody>
      </p:sp>
    </p:spTree>
    <p:extLst>
      <p:ext uri="{BB962C8B-B14F-4D97-AF65-F5344CB8AC3E}">
        <p14:creationId xmlns:p14="http://schemas.microsoft.com/office/powerpoint/2010/main" val="35279998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Placeholder 1"/>
          <p:cNvSpPr txBox="1">
            <a:spLocks/>
          </p:cNvSpPr>
          <p:nvPr/>
        </p:nvSpPr>
        <p:spPr bwMode="auto">
          <a:xfrm>
            <a:off x="1371600" y="274638"/>
            <a:ext cx="7772400" cy="822325"/>
          </a:xfrm>
          <a:prstGeom prst="rect">
            <a:avLst/>
          </a:prstGeom>
          <a:noFill/>
          <a:ln w="9525">
            <a:noFill/>
            <a:miter lim="800000"/>
            <a:headEnd/>
            <a:tailEnd/>
          </a:ln>
        </p:spPr>
        <p:txBody>
          <a:bodyPr anchor="ctr"/>
          <a:lstStyle/>
          <a:p>
            <a:pPr algn="r" eaLnBrk="1" hangingPunct="1">
              <a:defRPr/>
            </a:pPr>
            <a:r>
              <a:rPr lang="en-US" sz="2800" b="1" dirty="0">
                <a:latin typeface="Arial" panose="020B0604020202020204" pitchFamily="34" charset="0"/>
                <a:ea typeface="+mj-ea"/>
                <a:cs typeface="Arial" panose="020B0604020202020204" pitchFamily="34" charset="0"/>
              </a:rPr>
              <a:t> </a:t>
            </a:r>
          </a:p>
        </p:txBody>
      </p:sp>
      <p:sp>
        <p:nvSpPr>
          <p:cNvPr id="5" name="TextBox 1"/>
          <p:cNvSpPr txBox="1">
            <a:spLocks noChangeArrowheads="1"/>
          </p:cNvSpPr>
          <p:nvPr/>
        </p:nvSpPr>
        <p:spPr bwMode="auto">
          <a:xfrm>
            <a:off x="838200" y="1524000"/>
            <a:ext cx="8001000" cy="3170099"/>
          </a:xfrm>
          <a:prstGeom prst="rect">
            <a:avLst/>
          </a:prstGeom>
          <a:noFill/>
          <a:ln w="9525">
            <a:noFill/>
            <a:miter lim="800000"/>
            <a:headEnd/>
            <a:tailEnd/>
          </a:ln>
        </p:spPr>
        <p:txBody>
          <a:bodyPr>
            <a:spAutoFit/>
          </a:bodyPr>
          <a:lstStyle/>
          <a:p>
            <a:pPr marL="342900" indent="-342900" eaLnBrk="1" hangingPunct="1">
              <a:buFont typeface="Arial" panose="020B0604020202020204" pitchFamily="34" charset="0"/>
              <a:buChar char="•"/>
            </a:pPr>
            <a:r>
              <a:rPr lang="en-US" altLang="en-US" sz="2000" dirty="0" smtClean="0"/>
              <a:t>CSSB </a:t>
            </a:r>
            <a:r>
              <a:rPr lang="en-US" altLang="en-US" sz="2000" dirty="0"/>
              <a:t>maintains four HMMWVs specifically for Hero transport</a:t>
            </a:r>
          </a:p>
          <a:p>
            <a:pPr marL="342900" indent="-342900" eaLnBrk="1" hangingPunct="1">
              <a:buFont typeface="Arial" panose="020B0604020202020204" pitchFamily="34" charset="0"/>
              <a:buChar char="•"/>
            </a:pPr>
            <a:r>
              <a:rPr lang="en-US" altLang="en-US" sz="2000" dirty="0" smtClean="0"/>
              <a:t>CSSB </a:t>
            </a:r>
            <a:r>
              <a:rPr lang="en-US" altLang="en-US" sz="2000" dirty="0"/>
              <a:t>NCOIC recalls drivers as needed</a:t>
            </a:r>
          </a:p>
          <a:p>
            <a:pPr marL="342900" indent="-342900" eaLnBrk="1" hangingPunct="1">
              <a:buFont typeface="Arial" panose="020B0604020202020204" pitchFamily="34" charset="0"/>
              <a:buChar char="•"/>
            </a:pPr>
            <a:r>
              <a:rPr lang="en-US" altLang="en-US" sz="2000" dirty="0" smtClean="0"/>
              <a:t>Hero </a:t>
            </a:r>
            <a:r>
              <a:rPr lang="en-US" altLang="en-US" sz="2000" dirty="0"/>
              <a:t>movement team picks up practice transfer cases at MACP prior to rehearsals</a:t>
            </a:r>
          </a:p>
          <a:p>
            <a:pPr marL="342900" indent="-342900" eaLnBrk="1" hangingPunct="1">
              <a:buFont typeface="Arial" panose="020B0604020202020204" pitchFamily="34" charset="0"/>
              <a:buChar char="•"/>
            </a:pPr>
            <a:r>
              <a:rPr lang="en-US" altLang="en-US" sz="2000" dirty="0" smtClean="0"/>
              <a:t>One </a:t>
            </a:r>
            <a:r>
              <a:rPr lang="en-US" altLang="en-US" sz="2000" dirty="0"/>
              <a:t>extra truck and driver are staged at Ramp in the event of vehicle breakdown</a:t>
            </a:r>
          </a:p>
          <a:p>
            <a:pPr marL="342900" indent="-342900" eaLnBrk="1" hangingPunct="1">
              <a:buFont typeface="Arial" panose="020B0604020202020204" pitchFamily="34" charset="0"/>
              <a:buChar char="•"/>
            </a:pPr>
            <a:r>
              <a:rPr lang="en-US" altLang="en-US" sz="2000" dirty="0" smtClean="0"/>
              <a:t>In </a:t>
            </a:r>
            <a:r>
              <a:rPr lang="en-US" altLang="en-US" sz="2000" dirty="0"/>
              <a:t>the event civilian aircraft is used for movement, Hero movement team transports Hero to mission aircraft from ceremony aircraft</a:t>
            </a:r>
          </a:p>
          <a:p>
            <a:pPr marL="342900" indent="-342900" eaLnBrk="1" hangingPunct="1">
              <a:buFont typeface="Arial" panose="020B0604020202020204" pitchFamily="34" charset="0"/>
              <a:buChar char="•"/>
            </a:pPr>
            <a:r>
              <a:rPr lang="en-US" altLang="en-US" sz="2000" dirty="0" smtClean="0"/>
              <a:t>CSSB </a:t>
            </a:r>
            <a:r>
              <a:rPr lang="en-US" altLang="en-US" sz="2000" dirty="0"/>
              <a:t>NCOIC ground guides vehicles to their stopping point during ceremony </a:t>
            </a:r>
          </a:p>
        </p:txBody>
      </p:sp>
      <p:sp>
        <p:nvSpPr>
          <p:cNvPr id="6" name="TextBox 2"/>
          <p:cNvSpPr txBox="1">
            <a:spLocks noChangeArrowheads="1"/>
          </p:cNvSpPr>
          <p:nvPr/>
        </p:nvSpPr>
        <p:spPr bwMode="auto">
          <a:xfrm>
            <a:off x="2733040" y="223837"/>
            <a:ext cx="7772400" cy="461963"/>
          </a:xfrm>
          <a:prstGeom prst="rect">
            <a:avLst/>
          </a:prstGeom>
          <a:noFill/>
          <a:ln w="9525">
            <a:noFill/>
            <a:miter lim="800000"/>
            <a:headEnd/>
            <a:tailEnd/>
          </a:ln>
        </p:spPr>
        <p:txBody>
          <a:bodyPr>
            <a:spAutoFit/>
          </a:bodyPr>
          <a:lstStyle/>
          <a:p>
            <a:r>
              <a:rPr lang="en-US" altLang="en-US" sz="2400" b="1" dirty="0"/>
              <a:t>Hero Movement Team </a:t>
            </a:r>
            <a:r>
              <a:rPr lang="en-US" altLang="en-US" sz="2200" b="1" dirty="0" smtClean="0"/>
              <a:t>NCOIC</a:t>
            </a:r>
            <a:endParaRPr lang="en-US" altLang="en-US" sz="2400" dirty="0"/>
          </a:p>
        </p:txBody>
      </p:sp>
    </p:spTree>
    <p:extLst>
      <p:ext uri="{BB962C8B-B14F-4D97-AF65-F5344CB8AC3E}">
        <p14:creationId xmlns:p14="http://schemas.microsoft.com/office/powerpoint/2010/main" val="39507024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blank">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documentManagement>
    <_dlc_DocId xmlns="ac2fce95-f4ec-4b42-b8e2-fd332aff6a8b">UDZFCZKC42MW-17-135</_dlc_DocId>
    <_dlc_DocIdUrl xmlns="ac2fce95-f4ec-4b42-b8e2-fd332aff6a8b">
      <Url>http://usfora.afgn.centcom.gctf.cmil.mil/sites/J3/_layouts/DocIdRedir.aspx?ID=UDZFCZKC42MW-17-135</Url>
      <Description>UDZFCZKC42MW-17-135</Description>
    </_dlc_DocIdUrl>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6AC67B663BB9E468DEE172A6D71813C" ma:contentTypeVersion="4" ma:contentTypeDescription="Create a new document." ma:contentTypeScope="" ma:versionID="e167cfa3de5b7660c7f6b9c68aa26d4f">
  <xsd:schema xmlns:xsd="http://www.w3.org/2001/XMLSchema" xmlns:xs="http://www.w3.org/2001/XMLSchema" xmlns:p="http://schemas.microsoft.com/office/2006/metadata/properties" xmlns:ns1="http://schemas.microsoft.com/sharepoint/v3" xmlns:ns2="ac2fce95-f4ec-4b42-b8e2-fd332aff6a8b" targetNamespace="http://schemas.microsoft.com/office/2006/metadata/properties" ma:root="true" ma:fieldsID="ab60c8afc23aa78e3b3ff29fae3c7893" ns1:_="" ns2:_="">
    <xsd:import namespace="http://schemas.microsoft.com/sharepoint/v3"/>
    <xsd:import namespace="ac2fce95-f4ec-4b42-b8e2-fd332aff6a8b"/>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c2fce95-f4ec-4b42-b8e2-fd332aff6a8b"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LongProperties xmlns="http://schemas.microsoft.com/office/2006/metadata/longProperties"/>
</file>

<file path=customXml/itemProps1.xml><?xml version="1.0" encoding="utf-8"?>
<ds:datastoreItem xmlns:ds="http://schemas.openxmlformats.org/officeDocument/2006/customXml" ds:itemID="{4C160D5C-C5FA-4C17-9AC8-FEDDF5D53B7C}">
  <ds:schemaRefs>
    <ds:schemaRef ds:uri="http://purl.org/dc/elements/1.1/"/>
    <ds:schemaRef ds:uri="http://schemas.microsoft.com/office/2006/metadata/properties"/>
    <ds:schemaRef ds:uri="http://schemas.microsoft.com/sharepoint/v3"/>
    <ds:schemaRef ds:uri="http://purl.org/dc/terms/"/>
    <ds:schemaRef ds:uri="ac2fce95-f4ec-4b42-b8e2-fd332aff6a8b"/>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3E6522D8-3796-4CCB-AA04-1C96A8E76346}">
  <ds:schemaRefs>
    <ds:schemaRef ds:uri="http://schemas.microsoft.com/sharepoint/v3/contenttype/forms"/>
  </ds:schemaRefs>
</ds:datastoreItem>
</file>

<file path=customXml/itemProps3.xml><?xml version="1.0" encoding="utf-8"?>
<ds:datastoreItem xmlns:ds="http://schemas.openxmlformats.org/officeDocument/2006/customXml" ds:itemID="{FCA4E9DE-DFCD-4A5B-BCF5-C6B1F8F2CD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c2fce95-f4ec-4b42-b8e2-fd332aff6a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F8B8E056-DD59-465F-BC2B-F086428952CB}">
  <ds:schemaRefs>
    <ds:schemaRef ds:uri="http://schemas.microsoft.com/sharepoint/events"/>
  </ds:schemaRefs>
</ds:datastoreItem>
</file>

<file path=customXml/itemProps5.xml><?xml version="1.0" encoding="utf-8"?>
<ds:datastoreItem xmlns:ds="http://schemas.openxmlformats.org/officeDocument/2006/customXml" ds:itemID="{A254EC6B-0830-455E-A752-2AA4D69F597E}">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blank</Template>
  <TotalTime>22380</TotalTime>
  <Words>4218</Words>
  <Application>Microsoft Office PowerPoint</Application>
  <PresentationFormat>On-screen Show (4:3)</PresentationFormat>
  <Paragraphs>898</Paragraphs>
  <Slides>47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 Arial</vt:lpstr>
      <vt:lpstr>Arial</vt:lpstr>
      <vt:lpstr>Arial Black</vt:lpstr>
      <vt:lpstr>Calibri</vt:lpstr>
      <vt:lpstr>Wingdings</vt:lpstr>
      <vt:lpstr>blank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JTF-1 HERO Ceremony Work Flow</vt:lpstr>
      <vt:lpstr> Decision Point   (Release Flight Information)  </vt:lpstr>
      <vt:lpstr>Rules and Regulation</vt:lpstr>
      <vt:lpstr>Preparation and Coordination</vt:lpstr>
      <vt:lpstr>Preparation and Coordination</vt:lpstr>
      <vt:lpstr>Execution - Arrival</vt:lpstr>
      <vt:lpstr>Execution - Ceremony</vt:lpstr>
      <vt:lpstr>Execution - Ceremony</vt:lpstr>
      <vt:lpstr>Execution - Departure</vt:lpstr>
      <vt:lpstr>Execution - Special Circumstances</vt:lpstr>
      <vt:lpstr>                    Execution Special Circumstances</vt:lpstr>
      <vt:lpstr>FALLEN HERO DIGNIFIED TRANSFER TIME: TBD</vt:lpstr>
      <vt:lpstr>                                                  Bagram Airfield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 Rangel</dc:creator>
  <cp:lastModifiedBy>Olipani, John V SSG USFOR-A Chaplain Operations NCO</cp:lastModifiedBy>
  <cp:revision>658</cp:revision>
  <cp:lastPrinted>2018-02-16T14:05:17Z</cp:lastPrinted>
  <dcterms:created xsi:type="dcterms:W3CDTF">2014-01-28T06:14:51Z</dcterms:created>
  <dcterms:modified xsi:type="dcterms:W3CDTF">2018-03-04T15:40:52Z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5KEERHVMQ5KU-8-508</vt:lpwstr>
  </property>
  <property fmtid="{D5CDD505-2E9C-101B-9397-08002B2CF9AE}" pid="3" name="_dlc_DocIdItemGuid">
    <vt:lpwstr>6fbb09a5-49f6-4cc4-b7b2-1e1934cc55bc</vt:lpwstr>
  </property>
  <property fmtid="{D5CDD505-2E9C-101B-9397-08002B2CF9AE}" pid="4" name="_dlc_DocIdUrl">
    <vt:lpwstr>http://rceast.afgn.centcom.gctf.cmil.mil/fc/cj3/_layouts/DocIdRedir.aspx?ID=5KEERHVMQ5KU-8-508, 5KEERHVMQ5KU-8-508</vt:lpwstr>
  </property>
  <property fmtid="{D5CDD505-2E9C-101B-9397-08002B2CF9AE}" pid="5" name="ContentTypeId">
    <vt:lpwstr>0x010100F6AC67B663BB9E468DEE172A6D71813C</vt:lpwstr>
  </property>
</Properties>
</file>